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1" r:id="rId2"/>
    <p:sldId id="278" r:id="rId3"/>
    <p:sldId id="272" r:id="rId4"/>
    <p:sldId id="274" r:id="rId5"/>
    <p:sldId id="275" r:id="rId6"/>
    <p:sldId id="282" r:id="rId7"/>
    <p:sldId id="257" r:id="rId8"/>
    <p:sldId id="259" r:id="rId9"/>
    <p:sldId id="261" r:id="rId10"/>
    <p:sldId id="260" r:id="rId11"/>
    <p:sldId id="279" r:id="rId12"/>
    <p:sldId id="283" r:id="rId1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F2"/>
    <a:srgbClr val="996633"/>
    <a:srgbClr val="800080"/>
    <a:srgbClr val="FFEBAB"/>
    <a:srgbClr val="CCCCFF"/>
    <a:srgbClr val="FF99FF"/>
    <a:srgbClr val="66FFFF"/>
    <a:srgbClr val="0000FF"/>
    <a:srgbClr val="CCEC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06" autoAdjust="0"/>
  </p:normalViewPr>
  <p:slideViewPr>
    <p:cSldViewPr>
      <p:cViewPr>
        <p:scale>
          <a:sx n="70" d="100"/>
          <a:sy n="70" d="100"/>
        </p:scale>
        <p:origin x="18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42949-A049-4065-A6D6-A48F49AB0DA0}" type="datetimeFigureOut">
              <a:rPr lang="fr-FR" smtClean="0"/>
              <a:pPr/>
              <a:t>25/09/2014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BD4BE-9140-4549-866D-BB5B4E30BE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20C0E-4AAF-4C84-B6A2-06103DC4A343}" type="datetimeFigureOut">
              <a:rPr lang="fr-FR" smtClean="0"/>
              <a:pPr/>
              <a:t>25/09/2014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1358A-F31F-432B-98B2-33B8B0050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64B482-3FBE-4725-B803-D9790AA5A3F6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33741" y="743938"/>
            <a:ext cx="4531783" cy="37244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5863"/>
            <a:ext cx="5440046" cy="447161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24F7A-5F8F-4570-8C1F-69366F40BF5A}" type="slidenum">
              <a:rPr lang="fr-FR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6057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271588" y="6437313"/>
            <a:ext cx="6324600" cy="30480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3275856" y="658100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1" dirty="0" smtClean="0"/>
              <a:t>FIMA – 25 septembre 2014</a:t>
            </a:r>
            <a:endParaRPr lang="fr-FR" sz="1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275856" y="658100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1" dirty="0" smtClean="0"/>
              <a:t>FIMA – 25 septembre 2014</a:t>
            </a:r>
            <a:endParaRPr lang="fr-FR" sz="1200" b="0" i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275856" y="658100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1" dirty="0" smtClean="0"/>
              <a:t>FIMA – 25 septembre 2014</a:t>
            </a:r>
            <a:endParaRPr lang="fr-FR" sz="1200" b="0" i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76200"/>
            <a:ext cx="75438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275856" y="658100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1" dirty="0" smtClean="0"/>
              <a:t>FIMA – 25 septembre 2014</a:t>
            </a:r>
            <a:endParaRPr lang="fr-FR" sz="1200" b="0" i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3275856" y="658100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1" dirty="0" smtClean="0"/>
              <a:t>FIMA – 25 septembre 2014</a:t>
            </a:r>
            <a:endParaRPr lang="fr-FR" sz="1200" b="0" i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F5FA"/>
            </a:gs>
            <a:gs pos="100000">
              <a:srgbClr val="FBF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2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002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0" y="1052513"/>
            <a:ext cx="9144000" cy="14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 userDrawn="1"/>
        </p:nvSpPr>
        <p:spPr bwMode="auto">
          <a:xfrm>
            <a:off x="8748464" y="6583362"/>
            <a:ext cx="474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C42F0A-A86F-4C78-8E71-EADC32103FB7}" type="slidenum">
              <a:rPr lang="fr-FR" sz="120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200" dirty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3275856" y="658100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1" dirty="0" smtClean="0"/>
              <a:t>FIMA – 25 septembre 2014</a:t>
            </a:r>
            <a:endParaRPr lang="fr-FR" sz="1200" b="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2.pn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842393"/>
            <a:ext cx="7992888" cy="338680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 b="1" dirty="0" smtClean="0">
                <a:latin typeface="Verdana" pitchFamily="34" charset="0"/>
              </a:rPr>
              <a:t/>
            </a:r>
            <a:br>
              <a:rPr lang="fr-FR" sz="3600" b="1" dirty="0" smtClean="0">
                <a:latin typeface="Verdana" pitchFamily="34" charset="0"/>
              </a:rPr>
            </a:br>
            <a:r>
              <a:rPr lang="fr-FR" sz="3600" b="1" dirty="0" smtClean="0">
                <a:latin typeface="Verdana" pitchFamily="34" charset="0"/>
              </a:rPr>
              <a:t>Activités </a:t>
            </a:r>
            <a:r>
              <a:rPr lang="fr-FR" sz="3600" dirty="0" smtClean="0">
                <a:latin typeface="Verdana" pitchFamily="34" charset="0"/>
              </a:rPr>
              <a:t>de l’équipe GCSP du </a:t>
            </a:r>
            <a:r>
              <a:rPr lang="fr-FR" sz="3600" b="1" dirty="0" smtClean="0">
                <a:latin typeface="Verdana" pitchFamily="34" charset="0"/>
              </a:rPr>
              <a:t>Laboratoire G-SCOP</a:t>
            </a:r>
            <a:br>
              <a:rPr lang="fr-FR" sz="3600" b="1" dirty="0" smtClean="0">
                <a:latin typeface="Verdana" pitchFamily="34" charset="0"/>
              </a:rPr>
            </a:br>
            <a:r>
              <a:rPr lang="fr-FR" sz="3600" b="1" dirty="0" smtClean="0">
                <a:latin typeface="Verdana" pitchFamily="34" charset="0"/>
              </a:rPr>
              <a:t> </a:t>
            </a:r>
            <a:r>
              <a:rPr lang="fr-FR" sz="2000" dirty="0" smtClean="0">
                <a:latin typeface="Verdana" pitchFamily="34" charset="0"/>
              </a:rPr>
              <a:t>Sciences pour </a:t>
            </a:r>
            <a:br>
              <a:rPr lang="fr-FR" sz="2000" dirty="0" smtClean="0">
                <a:latin typeface="Verdana" pitchFamily="34" charset="0"/>
              </a:rPr>
            </a:br>
            <a:r>
              <a:rPr lang="fr-FR" sz="2000" dirty="0" smtClean="0">
                <a:latin typeface="Verdana" pitchFamily="34" charset="0"/>
              </a:rPr>
              <a:t>la Conception, l’Optimisation et la Production </a:t>
            </a:r>
            <a:br>
              <a:rPr lang="fr-FR" sz="2000" dirty="0" smtClean="0">
                <a:latin typeface="Verdana" pitchFamily="34" charset="0"/>
              </a:rPr>
            </a:br>
            <a:r>
              <a:rPr lang="fr-FR" sz="2000" dirty="0" smtClean="0">
                <a:latin typeface="Verdana" pitchFamily="34" charset="0"/>
              </a:rPr>
              <a:t>de Grenoble</a:t>
            </a:r>
            <a:br>
              <a:rPr lang="fr-FR" sz="2000" dirty="0" smtClean="0">
                <a:latin typeface="Verdana" pitchFamily="34" charset="0"/>
              </a:rPr>
            </a:br>
            <a:r>
              <a:rPr lang="fr-FR" sz="2400" dirty="0" smtClean="0">
                <a:latin typeface="Verdana" pitchFamily="34" charset="0"/>
              </a:rPr>
              <a:t/>
            </a:r>
            <a:br>
              <a:rPr lang="fr-FR" sz="2400" dirty="0" smtClean="0">
                <a:latin typeface="Verdana" pitchFamily="34" charset="0"/>
              </a:rPr>
            </a:br>
            <a:r>
              <a:rPr lang="fr-FR" sz="2400" dirty="0" smtClean="0">
                <a:latin typeface="Verdana" pitchFamily="34" charset="0"/>
              </a:rPr>
              <a:t>UMR CNRS 5272</a:t>
            </a:r>
            <a:br>
              <a:rPr lang="fr-FR" sz="2400" dirty="0" smtClean="0">
                <a:latin typeface="Verdana" pitchFamily="34" charset="0"/>
              </a:rPr>
            </a:br>
            <a:r>
              <a:rPr lang="fr-FR" sz="2400" b="1" dirty="0" smtClean="0">
                <a:latin typeface="Verdana" pitchFamily="34" charset="0"/>
              </a:rPr>
              <a:t/>
            </a:r>
            <a:br>
              <a:rPr lang="fr-FR" sz="2400" b="1" dirty="0" smtClean="0">
                <a:latin typeface="Verdana" pitchFamily="34" charset="0"/>
              </a:rPr>
            </a:br>
            <a:endParaRPr lang="en-GB" sz="3600" b="1" dirty="0" smtClean="0">
              <a:latin typeface="Verdana" pitchFamily="34" charset="0"/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6300788" y="5229225"/>
          <a:ext cx="2663825" cy="1085850"/>
        </p:xfrm>
        <a:graphic>
          <a:graphicData uri="http://schemas.openxmlformats.org/presentationml/2006/ole">
            <p:oleObj spid="_x0000_s11266" name="Photo Editor Photo" r:id="rId4" imgW="3048264" imgH="1241905" progId="">
              <p:embed/>
            </p:oleObj>
          </a:graphicData>
        </a:graphic>
      </p:graphicFrame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4140200" y="5229225"/>
          <a:ext cx="1638300" cy="1096963"/>
        </p:xfrm>
        <a:graphic>
          <a:graphicData uri="http://schemas.openxmlformats.org/presentationml/2006/ole">
            <p:oleObj spid="_x0000_s11267" name="Photo Editor Photo" r:id="rId5" imgW="9967824" imgH="6668078" progId="">
              <p:embed/>
            </p:oleObj>
          </a:graphicData>
        </a:graphic>
      </p:graphicFrame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2419350" y="5532438"/>
          <a:ext cx="720725" cy="720725"/>
        </p:xfrm>
        <a:graphic>
          <a:graphicData uri="http://schemas.openxmlformats.org/presentationml/2006/ole">
            <p:oleObj spid="_x0000_s11268" name="Photo Editor Photo" r:id="rId6" imgW="5403048" imgH="5403048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0" y="3748669"/>
          <a:ext cx="8921913" cy="310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1873"/>
                <a:gridCol w="3480040"/>
              </a:tblGrid>
              <a:tr h="69107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Développements Théoriques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  <a:latin typeface="Arial Narrow" pitchFamily="34" charset="0"/>
                        </a:rPr>
                        <a:t>↘ retard de localisation    </a:t>
                      </a:r>
                      <a:r>
                        <a:rPr lang="fr-FR" sz="1600" baseline="0" dirty="0" smtClean="0">
                          <a:effectLst/>
                          <a:latin typeface="Arial Narrow" pitchFamily="34" charset="0"/>
                        </a:rPr>
                        <a:t>              </a:t>
                      </a:r>
                      <a:r>
                        <a:rPr lang="fr-FR" sz="1600" dirty="0" smtClean="0">
                          <a:effectLst/>
                          <a:latin typeface="Arial Narrow" pitchFamily="34" charset="0"/>
                        </a:rPr>
                        <a:t>↘ </a:t>
                      </a:r>
                      <a:r>
                        <a:rPr lang="fr-FR" sz="1600" dirty="0" smtClean="0">
                          <a:solidFill>
                            <a:schemeClr val="accent3"/>
                          </a:solidFill>
                          <a:effectLst/>
                          <a:latin typeface="Arial Narrow" pitchFamily="34" charset="0"/>
                          <a:sym typeface="Wingdings 3" pitchFamily="18" charset="2"/>
                        </a:rPr>
                        <a:t>    </a:t>
                      </a:r>
                      <a:r>
                        <a:rPr lang="fr-FR" sz="1600" dirty="0" smtClean="0">
                          <a:effectLst/>
                          <a:latin typeface="Arial Narrow" pitchFamily="34" charset="0"/>
                        </a:rPr>
                        <a:t>taille des ambigüités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 Applications</a:t>
                      </a:r>
                      <a:endParaRPr lang="fr-FR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18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rgbClr val="F6922E"/>
                          </a:solidFill>
                          <a:effectLst/>
                          <a:latin typeface="Arial Narrow" pitchFamily="34" charset="0"/>
                        </a:rPr>
                        <a:t>                                                              Outils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Automates temporisés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Arbres de défaillance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dynamiques</a:t>
                      </a:r>
                      <a:r>
                        <a:rPr lang="fr-FR" sz="1800" b="1" dirty="0" smtClean="0">
                          <a:solidFill>
                            <a:srgbClr val="F6922E"/>
                          </a:solidFill>
                          <a:effectLst/>
                          <a:latin typeface="Arial Narrow" pitchFamily="34" charset="0"/>
                        </a:rPr>
                        <a:t>                      </a:t>
                      </a:r>
                      <a:r>
                        <a:rPr lang="fr-FR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                                                                                                            </a:t>
                      </a: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                                                        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 3"/>
                        <a:defRPr/>
                      </a:pPr>
                      <a:r>
                        <a:rPr lang="fr-FR" sz="2000" b="1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Règles de diagnostic</a:t>
                      </a:r>
                    </a:p>
                    <a:p>
                      <a:pPr algn="ctr">
                        <a:buFont typeface="Wingdings 3"/>
                        <a:buChar char="("/>
                        <a:defRPr/>
                      </a:pPr>
                      <a:r>
                        <a:rPr lang="fr-FR" sz="20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 Ambigüités de localisation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Identification de la signature normale</a:t>
                      </a:r>
                    </a:p>
                    <a:p>
                      <a:pPr algn="ctr">
                        <a:defRPr/>
                      </a:pPr>
                      <a:endParaRPr lang="fr-FR" sz="1600" dirty="0" smtClean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  <a:buClr>
                          <a:schemeClr val="accent2"/>
                        </a:buClr>
                        <a:defRPr/>
                      </a:pPr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3 Thèse CIFRE – Eurocopter</a:t>
                      </a:r>
                    </a:p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  <a:buClr>
                          <a:schemeClr val="accent2"/>
                        </a:buClr>
                        <a:defRPr/>
                      </a:pPr>
                      <a:r>
                        <a:rPr lang="fr-FR" sz="1600" b="1" kern="1200" dirty="0" err="1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Ghellam</a:t>
                      </a: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(2006)</a:t>
                      </a:r>
                    </a:p>
                    <a:p>
                      <a:pPr marL="342900" indent="-342900" algn="ctr">
                        <a:lnSpc>
                          <a:spcPct val="50000"/>
                        </a:lnSpc>
                        <a:spcBef>
                          <a:spcPct val="50000"/>
                        </a:spcBef>
                        <a:buClr>
                          <a:schemeClr val="accent2"/>
                        </a:buClr>
                        <a:buNone/>
                        <a:defRPr/>
                      </a:pP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Lefebvre (2009) </a:t>
                      </a:r>
                      <a:r>
                        <a:rPr lang="fr-FR" sz="1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&amp; </a:t>
                      </a: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P. Bect (2013)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</a:tr>
              <a:tr h="9997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buClr>
                          <a:schemeClr val="accent2"/>
                        </a:buClr>
                        <a:defRPr/>
                      </a:pPr>
                      <a:r>
                        <a:rPr lang="fr-FR" sz="1600" dirty="0" smtClean="0">
                          <a:solidFill>
                            <a:schemeClr val="accent4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 Thèse</a:t>
                      </a:r>
                      <a:r>
                        <a:rPr lang="fr-FR" sz="16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lang="fr-FR" sz="1600" b="1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H. </a:t>
                      </a:r>
                      <a:r>
                        <a:rPr lang="fr-FR" sz="1600" b="1" kern="1200" dirty="0" err="1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Rayhane</a:t>
                      </a: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(2004), K. El </a:t>
                      </a:r>
                      <a:r>
                        <a:rPr lang="fr-FR" sz="1600" b="1" kern="1200" dirty="0" err="1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Sahmarani</a:t>
                      </a: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(2008)  M. </a:t>
                      </a:r>
                      <a:r>
                        <a:rPr lang="fr-FR" sz="1600" b="1" kern="1200" dirty="0" err="1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Knotek</a:t>
                      </a: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(2006) -  B. Suiphon</a:t>
                      </a:r>
                      <a:r>
                        <a:rPr lang="fr-FR" sz="1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(en cours, 2</a:t>
                      </a:r>
                      <a:r>
                        <a:rPr lang="fr-FR" sz="1600" b="1" kern="1200" baseline="300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ème</a:t>
                      </a:r>
                      <a:r>
                        <a:rPr lang="fr-FR" sz="1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année)   – M.A. </a:t>
                      </a:r>
                      <a:r>
                        <a:rPr lang="fr-FR" sz="1600" b="1" kern="1200" baseline="0" dirty="0" err="1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Haj</a:t>
                      </a:r>
                      <a:r>
                        <a:rPr lang="fr-FR" sz="1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Kacem (en cours, 1</a:t>
                      </a:r>
                      <a:r>
                        <a:rPr lang="fr-FR" sz="1600" b="1" kern="1200" baseline="300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ère</a:t>
                      </a:r>
                      <a:r>
                        <a:rPr lang="fr-FR" sz="16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année)</a:t>
                      </a:r>
                      <a:endParaRPr lang="fr-FR" sz="1600" b="1" kern="1200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990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Développements autour du </a:t>
            </a:r>
            <a:r>
              <a:rPr lang="fr-FR" u="sng" dirty="0" smtClean="0"/>
              <a:t>Diagnostic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0" y="4559029"/>
            <a:ext cx="2917961" cy="382139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3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8763" indent="-258763" algn="ctr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FR" sz="1600" b="1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Détection et Isolation de pannes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251520" y="4991077"/>
            <a:ext cx="3146961" cy="382139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3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8763" indent="-258763" algn="ctr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FR" sz="1600" b="1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Élaboration des règles de diagnostic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>
          <a:xfrm>
            <a:off x="990600" y="1700213"/>
            <a:ext cx="1179394" cy="87921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Line 83"/>
          <p:cNvSpPr>
            <a:spLocks noChangeShapeType="1"/>
          </p:cNvSpPr>
          <p:nvPr/>
        </p:nvSpPr>
        <p:spPr bwMode="auto">
          <a:xfrm>
            <a:off x="7720013" y="3575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Espace réservé du contenu 18"/>
          <p:cNvSpPr txBox="1">
            <a:spLocks/>
          </p:cNvSpPr>
          <p:nvPr/>
        </p:nvSpPr>
        <p:spPr bwMode="auto">
          <a:xfrm>
            <a:off x="990600" y="1700213"/>
            <a:ext cx="2080146" cy="7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defRPr/>
            </a:pPr>
            <a:r>
              <a:rPr lang="fr-FR" sz="3200" kern="0">
                <a:solidFill>
                  <a:srgbClr val="3333CC"/>
                </a:solidFill>
              </a:rPr>
              <a:t> </a:t>
            </a:r>
            <a:endParaRPr lang="fr-FR" sz="3200" kern="0" dirty="0">
              <a:solidFill>
                <a:srgbClr val="3333CC"/>
              </a:solidFill>
            </a:endParaRP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1036981" y="1160060"/>
            <a:ext cx="7345363" cy="2565776"/>
          </a:xfrm>
          <a:prstGeom prst="ellipse">
            <a:avLst/>
          </a:prstGeom>
          <a:solidFill>
            <a:srgbClr val="FFEEBD"/>
          </a:solidFill>
          <a:ln w="9525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110008" y="3111307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3382180" y="1947890"/>
            <a:ext cx="2879725" cy="1512888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</a:rPr>
              <a:t>MAINTENANCE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635896" y="1124744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Modélisation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491907" y="3390517"/>
            <a:ext cx="273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Exploitation de données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788024" y="1124744"/>
            <a:ext cx="964878" cy="28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Analyse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275856" y="1340768"/>
            <a:ext cx="31403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Evaluation:  Analytique - Simulation</a:t>
            </a: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4649954" y="1621782"/>
            <a:ext cx="2881313" cy="1368425"/>
          </a:xfrm>
          <a:prstGeom prst="ellipse">
            <a:avLst/>
          </a:prstGeom>
          <a:gradFill rotWithShape="1">
            <a:gsLst>
              <a:gs pos="0">
                <a:srgbClr val="66CCFF">
                  <a:gamma/>
                  <a:tint val="0"/>
                  <a:invGamma/>
                </a:srgbClr>
              </a:gs>
              <a:gs pos="100000">
                <a:srgbClr val="66CC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000000"/>
                </a:solidFill>
                <a:latin typeface="Arial" pitchFamily="34" charset="0"/>
              </a:rPr>
              <a:t>DIAGNOSTIC</a:t>
            </a: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467544" y="5423125"/>
            <a:ext cx="3146961" cy="382139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3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8763" indent="-258763" algn="ctr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FR" sz="1600" b="1" dirty="0" smtClean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Contrôle et gestion de l’obsolescence</a:t>
            </a:r>
            <a:endParaRPr lang="fr-FR" sz="1600" b="1" dirty="0">
              <a:solidFill>
                <a:srgbClr val="2D2DB9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169355" y="1621782"/>
            <a:ext cx="2879725" cy="151288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000000"/>
                </a:solidFill>
                <a:latin typeface="Arial" pitchFamily="34" charset="0"/>
              </a:rPr>
              <a:t>SURVEILLANCE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des travaux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576" y="1700213"/>
            <a:ext cx="1061120" cy="50465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Flèche droite rayée 7"/>
          <p:cNvSpPr/>
          <p:nvPr/>
        </p:nvSpPr>
        <p:spPr bwMode="auto">
          <a:xfrm>
            <a:off x="251520" y="3356992"/>
            <a:ext cx="8892480" cy="1368152"/>
          </a:xfrm>
          <a:prstGeom prst="stripedRightArrow">
            <a:avLst>
              <a:gd name="adj1" fmla="val 4708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smtClean="0"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8762533">
            <a:off x="505456" y="388095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accent6"/>
                </a:solidFill>
                <a:latin typeface="Arial Narrow" pitchFamily="34" charset="0"/>
              </a:rPr>
              <a:t>2004</a:t>
            </a:r>
          </a:p>
        </p:txBody>
      </p:sp>
      <p:sp>
        <p:nvSpPr>
          <p:cNvPr id="10" name="Rectangle 9"/>
          <p:cNvSpPr/>
          <p:nvPr/>
        </p:nvSpPr>
        <p:spPr>
          <a:xfrm rot="18762533">
            <a:off x="1585577" y="388095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accent6"/>
                </a:solidFill>
                <a:latin typeface="Arial Narrow" pitchFamily="34" charset="0"/>
              </a:rPr>
              <a:t>2006</a:t>
            </a:r>
          </a:p>
        </p:txBody>
      </p:sp>
      <p:sp>
        <p:nvSpPr>
          <p:cNvPr id="11" name="Rectangle 10"/>
          <p:cNvSpPr/>
          <p:nvPr/>
        </p:nvSpPr>
        <p:spPr>
          <a:xfrm rot="18762533">
            <a:off x="2737705" y="3880950"/>
            <a:ext cx="60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accent6"/>
                </a:solidFill>
                <a:latin typeface="Arial Narrow" pitchFamily="34" charset="0"/>
              </a:rPr>
              <a:t>2008</a:t>
            </a:r>
          </a:p>
        </p:txBody>
      </p:sp>
      <p:sp>
        <p:nvSpPr>
          <p:cNvPr id="12" name="Rectangle 11"/>
          <p:cNvSpPr/>
          <p:nvPr/>
        </p:nvSpPr>
        <p:spPr>
          <a:xfrm rot="18762533">
            <a:off x="3817825" y="3880950"/>
            <a:ext cx="60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accent6"/>
                </a:solidFill>
                <a:latin typeface="Arial Narrow" pitchFamily="34" charset="0"/>
              </a:rPr>
              <a:t>2010</a:t>
            </a:r>
          </a:p>
        </p:txBody>
      </p:sp>
      <p:sp>
        <p:nvSpPr>
          <p:cNvPr id="13" name="Rectangle 12"/>
          <p:cNvSpPr/>
          <p:nvPr/>
        </p:nvSpPr>
        <p:spPr>
          <a:xfrm rot="18762533">
            <a:off x="4897945" y="3880950"/>
            <a:ext cx="60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accent6"/>
                </a:solidFill>
                <a:latin typeface="Arial Narrow" pitchFamily="34" charset="0"/>
              </a:rPr>
              <a:t>2012</a:t>
            </a:r>
          </a:p>
        </p:txBody>
      </p:sp>
      <p:sp>
        <p:nvSpPr>
          <p:cNvPr id="14" name="Rectangle 13"/>
          <p:cNvSpPr/>
          <p:nvPr/>
        </p:nvSpPr>
        <p:spPr>
          <a:xfrm rot="18762533">
            <a:off x="5978065" y="3880951"/>
            <a:ext cx="607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accent6"/>
                </a:solidFill>
                <a:latin typeface="Arial Narrow" pitchFamily="34" charset="0"/>
              </a:rPr>
              <a:t>2014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539552" y="1124744"/>
            <a:ext cx="0" cy="54726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 rot="16200000">
            <a:off x="-1220288" y="2164505"/>
            <a:ext cx="295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Développements</a:t>
            </a:r>
          </a:p>
          <a:p>
            <a:pPr algn="ctr"/>
            <a:r>
              <a:rPr lang="fr-FR" sz="1600" b="1" dirty="0" smtClean="0"/>
              <a:t> Théoriques 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-675219" y="545596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Applications </a:t>
            </a:r>
            <a:endParaRPr lang="fr-FR" sz="16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55576" y="1124744"/>
            <a:ext cx="5472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Surveillance des équipements de production: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modèle : automate à 3 états</a:t>
            </a:r>
            <a:endParaRPr lang="fr-FR" sz="1600" i="1" dirty="0">
              <a:solidFill>
                <a:srgbClr val="FF0000"/>
              </a:solidFill>
            </a:endParaRPr>
          </a:p>
        </p:txBody>
      </p:sp>
      <p:cxnSp>
        <p:nvCxnSpPr>
          <p:cNvPr id="24" name="Forme 23"/>
          <p:cNvCxnSpPr>
            <a:endCxn id="20" idx="1"/>
          </p:cNvCxnSpPr>
          <p:nvPr/>
        </p:nvCxnSpPr>
        <p:spPr bwMode="auto">
          <a:xfrm rot="5400000" flipH="1" flipV="1">
            <a:off x="-350675" y="2466765"/>
            <a:ext cx="2140495" cy="7200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2699792" y="1700808"/>
            <a:ext cx="5472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Diagnostic des systèmes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modèle : automates temporisés</a:t>
            </a:r>
            <a:endParaRPr lang="fr-FR" sz="1600" i="1" dirty="0">
              <a:solidFill>
                <a:srgbClr val="FF0000"/>
              </a:solidFill>
            </a:endParaRPr>
          </a:p>
        </p:txBody>
      </p:sp>
      <p:cxnSp>
        <p:nvCxnSpPr>
          <p:cNvPr id="26" name="Forme 25"/>
          <p:cNvCxnSpPr/>
          <p:nvPr/>
        </p:nvCxnSpPr>
        <p:spPr bwMode="auto">
          <a:xfrm rot="5400000" flipH="1" flipV="1">
            <a:off x="1881573" y="2879067"/>
            <a:ext cx="1564431" cy="7200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3995936" y="2276872"/>
            <a:ext cx="5472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Localisation des défaillances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modèle : arbre de défaillance dynamique</a:t>
            </a:r>
            <a:endParaRPr lang="fr-FR" sz="1600" i="1" dirty="0">
              <a:solidFill>
                <a:srgbClr val="FF0000"/>
              </a:solidFill>
            </a:endParaRPr>
          </a:p>
        </p:txBody>
      </p:sp>
      <p:cxnSp>
        <p:nvCxnSpPr>
          <p:cNvPr id="29" name="Forme 28"/>
          <p:cNvCxnSpPr>
            <a:endCxn id="28" idx="1"/>
          </p:cNvCxnSpPr>
          <p:nvPr/>
        </p:nvCxnSpPr>
        <p:spPr bwMode="auto">
          <a:xfrm rot="5400000" flipH="1" flipV="1">
            <a:off x="3429746" y="3078834"/>
            <a:ext cx="1060375" cy="7200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2807296" y="6273225"/>
            <a:ext cx="612068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Suivi de dégradation des équipements avioniques</a:t>
            </a:r>
          </a:p>
          <a:p>
            <a:r>
              <a:rPr lang="fr-FR" sz="1400" i="1" dirty="0" smtClean="0">
                <a:solidFill>
                  <a:srgbClr val="FF0000"/>
                </a:solidFill>
              </a:rPr>
              <a:t>modèle thermomécanique – physique de la défaillance</a:t>
            </a:r>
            <a:endParaRPr lang="fr-FR" sz="1400" i="1" dirty="0">
              <a:solidFill>
                <a:srgbClr val="FF0000"/>
              </a:solidFill>
            </a:endParaRPr>
          </a:p>
        </p:txBody>
      </p:sp>
      <p:cxnSp>
        <p:nvCxnSpPr>
          <p:cNvPr id="33" name="Forme 32"/>
          <p:cNvCxnSpPr>
            <a:endCxn id="31" idx="1"/>
          </p:cNvCxnSpPr>
          <p:nvPr/>
        </p:nvCxnSpPr>
        <p:spPr bwMode="auto">
          <a:xfrm rot="16200000" flipH="1">
            <a:off x="1329253" y="5087570"/>
            <a:ext cx="2200510" cy="75557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" name="ZoneTexte 34"/>
          <p:cNvSpPr txBox="1"/>
          <p:nvPr/>
        </p:nvSpPr>
        <p:spPr>
          <a:xfrm>
            <a:off x="3995936" y="5517232"/>
            <a:ext cx="3384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Exploitation des  BIT Filtrage des alarmes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modèle : A.T. &amp; </a:t>
            </a:r>
            <a:r>
              <a:rPr lang="fr-FR" sz="1600" i="1" dirty="0" err="1" smtClean="0">
                <a:solidFill>
                  <a:srgbClr val="FF0000"/>
                </a:solidFill>
              </a:rPr>
              <a:t>AdDDY</a:t>
            </a:r>
            <a:endParaRPr lang="fr-FR" sz="1600" i="1" dirty="0">
              <a:solidFill>
                <a:srgbClr val="FF0000"/>
              </a:solidFill>
            </a:endParaRPr>
          </a:p>
        </p:txBody>
      </p:sp>
      <p:cxnSp>
        <p:nvCxnSpPr>
          <p:cNvPr id="37" name="Forme 36"/>
          <p:cNvCxnSpPr/>
          <p:nvPr/>
        </p:nvCxnSpPr>
        <p:spPr bwMode="auto">
          <a:xfrm rot="10800000">
            <a:off x="3491880" y="4365104"/>
            <a:ext cx="504056" cy="145990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9" name="ZoneTexte 38"/>
          <p:cNvSpPr txBox="1"/>
          <p:nvPr/>
        </p:nvSpPr>
        <p:spPr>
          <a:xfrm>
            <a:off x="5868144" y="4653136"/>
            <a:ext cx="3384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Caractérisation du fonctionnement « normal »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Exploitation des données: ACP</a:t>
            </a:r>
            <a:endParaRPr lang="fr-FR" sz="1600" i="1" dirty="0">
              <a:solidFill>
                <a:srgbClr val="FF0000"/>
              </a:solidFill>
            </a:endParaRPr>
          </a:p>
        </p:txBody>
      </p:sp>
      <p:cxnSp>
        <p:nvCxnSpPr>
          <p:cNvPr id="40" name="Forme 39"/>
          <p:cNvCxnSpPr>
            <a:stCxn id="39" idx="1"/>
          </p:cNvCxnSpPr>
          <p:nvPr/>
        </p:nvCxnSpPr>
        <p:spPr bwMode="auto">
          <a:xfrm rot="10800000">
            <a:off x="5580112" y="4365104"/>
            <a:ext cx="288032" cy="73430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7103196" y="3880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accent6"/>
                </a:solidFill>
                <a:latin typeface="Arial Narrow" pitchFamily="34" charset="0"/>
              </a:rPr>
              <a:t>…</a:t>
            </a:r>
          </a:p>
        </p:txBody>
      </p:sp>
      <p:pic>
        <p:nvPicPr>
          <p:cNvPr id="45" name="Picture 27" descr="cockpit tir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90" y="4725144"/>
            <a:ext cx="1244600" cy="17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052736"/>
            <a:ext cx="1590379" cy="1180556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832" y="1628800"/>
            <a:ext cx="1512168" cy="116334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1440160" cy="97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517232"/>
            <a:ext cx="1403648" cy="81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5580112" y="2996952"/>
            <a:ext cx="3780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Ordonnancement des BIT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Approche probabiliste</a:t>
            </a:r>
            <a:endParaRPr lang="fr-FR" sz="1600" i="1" dirty="0">
              <a:solidFill>
                <a:srgbClr val="FF0000"/>
              </a:solidFill>
            </a:endParaRPr>
          </a:p>
        </p:txBody>
      </p:sp>
      <p:cxnSp>
        <p:nvCxnSpPr>
          <p:cNvPr id="48" name="Forme 47"/>
          <p:cNvCxnSpPr/>
          <p:nvPr/>
        </p:nvCxnSpPr>
        <p:spPr bwMode="auto">
          <a:xfrm rot="16200000" flipV="1">
            <a:off x="5270142" y="3479067"/>
            <a:ext cx="619942" cy="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5" grpId="0"/>
      <p:bldP spid="28" grpId="0"/>
      <p:bldP spid="31" grpId="0" animBg="1"/>
      <p:bldP spid="35" grpId="0"/>
      <p:bldP spid="39" grpId="0"/>
      <p:bldP spid="44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de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Thèse en cours, </a:t>
            </a:r>
          </a:p>
          <a:p>
            <a:pPr lvl="1"/>
            <a:r>
              <a:rPr lang="fr-FR" sz="1600" dirty="0" err="1" smtClean="0"/>
              <a:t>Diagnosticabilité</a:t>
            </a:r>
            <a:r>
              <a:rPr lang="fr-FR" sz="1600" dirty="0" smtClean="0"/>
              <a:t> -Testabilité</a:t>
            </a:r>
            <a:endParaRPr lang="fr-FR" sz="1600" dirty="0" smtClean="0"/>
          </a:p>
          <a:p>
            <a:pPr lvl="1"/>
            <a:r>
              <a:rPr lang="fr-FR" sz="1600" dirty="0" smtClean="0"/>
              <a:t>Modèles </a:t>
            </a:r>
            <a:r>
              <a:rPr lang="fr-FR" sz="1600" dirty="0" smtClean="0"/>
              <a:t>de dégradation de systèmes mécatroniques</a:t>
            </a:r>
          </a:p>
          <a:p>
            <a:pPr lvl="1"/>
            <a:r>
              <a:rPr lang="fr-FR" sz="1600" dirty="0" smtClean="0"/>
              <a:t>Contrôle de l’obsolescence</a:t>
            </a:r>
          </a:p>
          <a:p>
            <a:pPr lvl="1"/>
            <a:r>
              <a:rPr lang="fr-FR" sz="1600" dirty="0" smtClean="0"/>
              <a:t>Maintenance prédictive - seuillage</a:t>
            </a:r>
          </a:p>
          <a:p>
            <a:pPr lvl="1"/>
            <a:r>
              <a:rPr lang="fr-FR" sz="1600" dirty="0" smtClean="0"/>
              <a:t>Automate </a:t>
            </a:r>
            <a:r>
              <a:rPr lang="fr-FR" sz="1600" dirty="0" smtClean="0"/>
              <a:t>hybride pour le diagnostic</a:t>
            </a:r>
          </a:p>
          <a:p>
            <a:pPr lvl="1"/>
            <a:r>
              <a:rPr lang="fr-FR" sz="1600" dirty="0" smtClean="0"/>
              <a:t>Propagation des incertitude dans les modèles d’A.T.</a:t>
            </a:r>
          </a:p>
          <a:p>
            <a:pPr lvl="1"/>
            <a:r>
              <a:rPr lang="fr-FR" sz="1600" dirty="0" smtClean="0"/>
              <a:t>Evaluation de la probabilité des sommet pour les arbres de défaillance dynamiques</a:t>
            </a:r>
          </a:p>
          <a:p>
            <a:pPr lvl="1"/>
            <a:r>
              <a:rPr lang="fr-FR" sz="16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75656" y="2204864"/>
            <a:ext cx="662473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 smtClean="0">
                <a:solidFill>
                  <a:schemeClr val="accent6"/>
                </a:solidFill>
              </a:rPr>
              <a:t>Le laboratoire GSCOP –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 smtClean="0">
                <a:solidFill>
                  <a:schemeClr val="accent6"/>
                </a:solidFill>
              </a:rPr>
              <a:t>Activités de recherche de l’équipe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 smtClean="0">
                <a:solidFill>
                  <a:schemeClr val="accent6"/>
                </a:solidFill>
              </a:rPr>
              <a:t>Activités en Sûreté de fonctionnement</a:t>
            </a:r>
          </a:p>
          <a:p>
            <a:pPr marL="857250" lvl="1" indent="-400050"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i="1" dirty="0" smtClean="0">
                <a:solidFill>
                  <a:schemeClr val="accent6"/>
                </a:solidFill>
              </a:rPr>
              <a:t>Evolution des </a:t>
            </a:r>
            <a:r>
              <a:rPr lang="fr-FR" b="1" i="1" dirty="0" smtClean="0">
                <a:solidFill>
                  <a:schemeClr val="accent6"/>
                </a:solidFill>
              </a:rPr>
              <a:t>travaux </a:t>
            </a:r>
            <a:r>
              <a:rPr lang="fr-FR" b="1" i="1" dirty="0" smtClean="0">
                <a:solidFill>
                  <a:schemeClr val="accent6"/>
                </a:solidFill>
              </a:rPr>
              <a:t>sur la Maintenance</a:t>
            </a:r>
            <a:r>
              <a:rPr lang="fr-FR" b="1" i="1" u="sng" dirty="0" smtClean="0">
                <a:solidFill>
                  <a:schemeClr val="accent6"/>
                </a:solidFill>
              </a:rPr>
              <a:t> </a:t>
            </a:r>
            <a:endParaRPr lang="fr-FR" b="1" i="1" dirty="0" smtClean="0">
              <a:solidFill>
                <a:schemeClr val="accent6"/>
              </a:solidFill>
            </a:endParaRPr>
          </a:p>
          <a:p>
            <a:pPr marL="857250" lvl="1" indent="-400050"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i="1" dirty="0" smtClean="0">
                <a:solidFill>
                  <a:schemeClr val="accent6"/>
                </a:solidFill>
              </a:rPr>
              <a:t>Développements autour du Diagnostic </a:t>
            </a:r>
          </a:p>
          <a:p>
            <a:pPr marL="857250" lvl="1" indent="-400050"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i="1" dirty="0" smtClean="0">
                <a:solidFill>
                  <a:schemeClr val="accent6"/>
                </a:solidFill>
              </a:rPr>
              <a:t>Perspectives de recherche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40551" cy="1311275"/>
          </a:xfr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defRPr/>
            </a:pPr>
            <a:r>
              <a:rPr lang="en-GB" kern="1200" dirty="0" smtClean="0">
                <a:latin typeface="+mn-lt"/>
                <a:ea typeface="+mn-ea"/>
                <a:cs typeface="+mn-cs"/>
              </a:rPr>
              <a:t>GSCOP - </a:t>
            </a:r>
            <a:r>
              <a:rPr lang="en-GB" sz="2800" kern="1200" dirty="0" smtClean="0">
                <a:latin typeface="+mn-lt"/>
                <a:ea typeface="+mn-ea"/>
                <a:cs typeface="+mn-cs"/>
              </a:rPr>
              <a:t>Un </a:t>
            </a:r>
            <a:r>
              <a:rPr lang="en-GB" sz="2800" kern="1200" dirty="0" err="1" smtClean="0">
                <a:latin typeface="+mn-lt"/>
                <a:ea typeface="+mn-ea"/>
                <a:cs typeface="+mn-cs"/>
              </a:rPr>
              <a:t>laboratoire</a:t>
            </a:r>
            <a:r>
              <a:rPr lang="en-GB" sz="280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800" kern="1200" dirty="0" err="1" smtClean="0">
                <a:latin typeface="+mn-lt"/>
                <a:ea typeface="+mn-ea"/>
                <a:cs typeface="+mn-cs"/>
              </a:rPr>
              <a:t>pluridisciplinaire</a:t>
            </a:r>
            <a:endParaRPr lang="en-US" kern="12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59453"/>
            <a:ext cx="8743255" cy="1631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fr-FR" sz="1800" dirty="0" smtClean="0">
                <a:latin typeface="Verdana" pitchFamily="34" charset="0"/>
              </a:rPr>
              <a:t>Un laboratoire allant de la </a:t>
            </a:r>
            <a:r>
              <a:rPr lang="fr-FR" sz="1800" dirty="0" smtClean="0">
                <a:solidFill>
                  <a:srgbClr val="CC3300"/>
                </a:solidFill>
                <a:latin typeface="Verdana" pitchFamily="34" charset="0"/>
              </a:rPr>
              <a:t>conception</a:t>
            </a:r>
            <a:r>
              <a:rPr lang="fr-FR" sz="1800" dirty="0" smtClean="0">
                <a:latin typeface="Verdana" pitchFamily="34" charset="0"/>
              </a:rPr>
              <a:t> des produits à la gestion des  systèmes de </a:t>
            </a:r>
            <a:r>
              <a:rPr lang="fr-FR" sz="1800" dirty="0" smtClean="0">
                <a:solidFill>
                  <a:srgbClr val="CC3300"/>
                </a:solidFill>
                <a:latin typeface="Verdana" pitchFamily="34" charset="0"/>
              </a:rPr>
              <a:t>production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fr-FR" sz="1800" dirty="0" smtClean="0">
                <a:latin typeface="Verdana" pitchFamily="34" charset="0"/>
              </a:rPr>
              <a:t>s’appuyant sur de fortes compétences en </a:t>
            </a:r>
            <a:r>
              <a:rPr lang="fr-FR" sz="1800" dirty="0" smtClean="0">
                <a:solidFill>
                  <a:srgbClr val="CC3300"/>
                </a:solidFill>
                <a:latin typeface="Verdana" pitchFamily="34" charset="0"/>
              </a:rPr>
              <a:t>optimisation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fr-FR" sz="1800" dirty="0" smtClean="0">
                <a:latin typeface="Verdana" pitchFamily="34" charset="0"/>
              </a:rPr>
              <a:t>Pour répondre aux défis scientifiques posés par les mutations du monde industriel</a:t>
            </a:r>
          </a:p>
        </p:txBody>
      </p:sp>
      <p:grpSp>
        <p:nvGrpSpPr>
          <p:cNvPr id="28675" name="Group 3"/>
          <p:cNvGrpSpPr>
            <a:grpSpLocks noChangeAspect="1"/>
          </p:cNvGrpSpPr>
          <p:nvPr/>
        </p:nvGrpSpPr>
        <p:grpSpPr bwMode="auto">
          <a:xfrm>
            <a:off x="468313" y="2636912"/>
            <a:ext cx="8605837" cy="4106788"/>
            <a:chOff x="295" y="1570"/>
            <a:chExt cx="5421" cy="2678"/>
          </a:xfrm>
        </p:grpSpPr>
        <p:sp>
          <p:nvSpPr>
            <p:cNvPr id="28674" name="AutoShape 2"/>
            <p:cNvSpPr>
              <a:spLocks noChangeAspect="1" noChangeArrowheads="1" noTextEdit="1"/>
            </p:cNvSpPr>
            <p:nvPr/>
          </p:nvSpPr>
          <p:spPr bwMode="auto">
            <a:xfrm>
              <a:off x="295" y="1570"/>
              <a:ext cx="5421" cy="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385" y="2979"/>
              <a:ext cx="37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7ECB"/>
                  </a:solidFill>
                  <a:effectLst/>
                  <a:latin typeface="Arial" pitchFamily="34" charset="0"/>
                  <a:cs typeface="Arial" pitchFamily="34" charset="0"/>
                </a:rPr>
                <a:t>Design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3379" y="1993"/>
              <a:ext cx="56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7ECB"/>
                  </a:solidFill>
                  <a:effectLst/>
                  <a:latin typeface="Arial" pitchFamily="34" charset="0"/>
                  <a:cs typeface="Arial" pitchFamily="34" charset="0"/>
                </a:rPr>
                <a:t>Production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auto">
            <a:xfrm>
              <a:off x="883" y="2305"/>
              <a:ext cx="3765" cy="1781"/>
            </a:xfrm>
            <a:custGeom>
              <a:avLst/>
              <a:gdLst/>
              <a:ahLst/>
              <a:cxnLst>
                <a:cxn ang="0">
                  <a:pos x="1691" y="4"/>
                </a:cxn>
                <a:cxn ang="0">
                  <a:pos x="1458" y="23"/>
                </a:cxn>
                <a:cxn ang="0">
                  <a:pos x="1235" y="54"/>
                </a:cxn>
                <a:cxn ang="0">
                  <a:pos x="1026" y="97"/>
                </a:cxn>
                <a:cxn ang="0">
                  <a:pos x="829" y="152"/>
                </a:cxn>
                <a:cxn ang="0">
                  <a:pos x="651" y="216"/>
                </a:cxn>
                <a:cxn ang="0">
                  <a:pos x="489" y="292"/>
                </a:cxn>
                <a:cxn ang="0">
                  <a:pos x="347" y="374"/>
                </a:cxn>
                <a:cxn ang="0">
                  <a:pos x="227" y="466"/>
                </a:cxn>
                <a:cxn ang="0">
                  <a:pos x="131" y="563"/>
                </a:cxn>
                <a:cxn ang="0">
                  <a:pos x="60" y="668"/>
                </a:cxn>
                <a:cxn ang="0">
                  <a:pos x="15" y="777"/>
                </a:cxn>
                <a:cxn ang="0">
                  <a:pos x="0" y="891"/>
                </a:cxn>
                <a:cxn ang="0">
                  <a:pos x="15" y="1004"/>
                </a:cxn>
                <a:cxn ang="0">
                  <a:pos x="60" y="1113"/>
                </a:cxn>
                <a:cxn ang="0">
                  <a:pos x="131" y="1218"/>
                </a:cxn>
                <a:cxn ang="0">
                  <a:pos x="227" y="1315"/>
                </a:cxn>
                <a:cxn ang="0">
                  <a:pos x="347" y="1407"/>
                </a:cxn>
                <a:cxn ang="0">
                  <a:pos x="489" y="1489"/>
                </a:cxn>
                <a:cxn ang="0">
                  <a:pos x="651" y="1563"/>
                </a:cxn>
                <a:cxn ang="0">
                  <a:pos x="829" y="1629"/>
                </a:cxn>
                <a:cxn ang="0">
                  <a:pos x="1026" y="1684"/>
                </a:cxn>
                <a:cxn ang="0">
                  <a:pos x="1235" y="1727"/>
                </a:cxn>
                <a:cxn ang="0">
                  <a:pos x="1458" y="1758"/>
                </a:cxn>
                <a:cxn ang="0">
                  <a:pos x="1691" y="1777"/>
                </a:cxn>
                <a:cxn ang="0">
                  <a:pos x="1931" y="1781"/>
                </a:cxn>
                <a:cxn ang="0">
                  <a:pos x="2169" y="1771"/>
                </a:cxn>
                <a:cxn ang="0">
                  <a:pos x="2398" y="1748"/>
                </a:cxn>
                <a:cxn ang="0">
                  <a:pos x="2616" y="1711"/>
                </a:cxn>
                <a:cxn ang="0">
                  <a:pos x="2821" y="1662"/>
                </a:cxn>
                <a:cxn ang="0">
                  <a:pos x="3008" y="1604"/>
                </a:cxn>
                <a:cxn ang="0">
                  <a:pos x="3181" y="1536"/>
                </a:cxn>
                <a:cxn ang="0">
                  <a:pos x="3335" y="1458"/>
                </a:cxn>
                <a:cxn ang="0">
                  <a:pos x="3468" y="1370"/>
                </a:cxn>
                <a:cxn ang="0">
                  <a:pos x="3581" y="1276"/>
                </a:cxn>
                <a:cxn ang="0">
                  <a:pos x="3667" y="1177"/>
                </a:cxn>
                <a:cxn ang="0">
                  <a:pos x="3727" y="1070"/>
                </a:cxn>
                <a:cxn ang="0">
                  <a:pos x="3761" y="959"/>
                </a:cxn>
                <a:cxn ang="0">
                  <a:pos x="3763" y="844"/>
                </a:cxn>
                <a:cxn ang="0">
                  <a:pos x="3737" y="733"/>
                </a:cxn>
                <a:cxn ang="0">
                  <a:pos x="3680" y="625"/>
                </a:cxn>
                <a:cxn ang="0">
                  <a:pos x="3600" y="524"/>
                </a:cxn>
                <a:cxn ang="0">
                  <a:pos x="3493" y="429"/>
                </a:cxn>
                <a:cxn ang="0">
                  <a:pos x="3363" y="341"/>
                </a:cxn>
                <a:cxn ang="0">
                  <a:pos x="3215" y="261"/>
                </a:cxn>
                <a:cxn ang="0">
                  <a:pos x="3046" y="191"/>
                </a:cxn>
                <a:cxn ang="0">
                  <a:pos x="2858" y="128"/>
                </a:cxn>
                <a:cxn ang="0">
                  <a:pos x="2657" y="78"/>
                </a:cxn>
                <a:cxn ang="0">
                  <a:pos x="2443" y="41"/>
                </a:cxn>
                <a:cxn ang="0">
                  <a:pos x="2216" y="13"/>
                </a:cxn>
                <a:cxn ang="0">
                  <a:pos x="1980" y="2"/>
                </a:cxn>
              </a:cxnLst>
              <a:rect l="0" t="0" r="r" b="b"/>
              <a:pathLst>
                <a:path w="3765" h="1781">
                  <a:moveTo>
                    <a:pt x="1882" y="0"/>
                  </a:moveTo>
                  <a:lnTo>
                    <a:pt x="1833" y="0"/>
                  </a:lnTo>
                  <a:lnTo>
                    <a:pt x="1787" y="2"/>
                  </a:lnTo>
                  <a:lnTo>
                    <a:pt x="1738" y="2"/>
                  </a:lnTo>
                  <a:lnTo>
                    <a:pt x="1691" y="4"/>
                  </a:lnTo>
                  <a:lnTo>
                    <a:pt x="1642" y="8"/>
                  </a:lnTo>
                  <a:lnTo>
                    <a:pt x="1595" y="10"/>
                  </a:lnTo>
                  <a:lnTo>
                    <a:pt x="1550" y="13"/>
                  </a:lnTo>
                  <a:lnTo>
                    <a:pt x="1503" y="17"/>
                  </a:lnTo>
                  <a:lnTo>
                    <a:pt x="1458" y="23"/>
                  </a:lnTo>
                  <a:lnTo>
                    <a:pt x="1411" y="27"/>
                  </a:lnTo>
                  <a:lnTo>
                    <a:pt x="1368" y="33"/>
                  </a:lnTo>
                  <a:lnTo>
                    <a:pt x="1323" y="41"/>
                  </a:lnTo>
                  <a:lnTo>
                    <a:pt x="1280" y="47"/>
                  </a:lnTo>
                  <a:lnTo>
                    <a:pt x="1235" y="54"/>
                  </a:lnTo>
                  <a:lnTo>
                    <a:pt x="1191" y="62"/>
                  </a:lnTo>
                  <a:lnTo>
                    <a:pt x="1150" y="70"/>
                  </a:lnTo>
                  <a:lnTo>
                    <a:pt x="1107" y="78"/>
                  </a:lnTo>
                  <a:lnTo>
                    <a:pt x="1066" y="88"/>
                  </a:lnTo>
                  <a:lnTo>
                    <a:pt x="1026" y="97"/>
                  </a:lnTo>
                  <a:lnTo>
                    <a:pt x="985" y="107"/>
                  </a:lnTo>
                  <a:lnTo>
                    <a:pt x="946" y="119"/>
                  </a:lnTo>
                  <a:lnTo>
                    <a:pt x="906" y="128"/>
                  </a:lnTo>
                  <a:lnTo>
                    <a:pt x="869" y="140"/>
                  </a:lnTo>
                  <a:lnTo>
                    <a:pt x="829" y="152"/>
                  </a:lnTo>
                  <a:lnTo>
                    <a:pt x="792" y="164"/>
                  </a:lnTo>
                  <a:lnTo>
                    <a:pt x="756" y="177"/>
                  </a:lnTo>
                  <a:lnTo>
                    <a:pt x="720" y="191"/>
                  </a:lnTo>
                  <a:lnTo>
                    <a:pt x="685" y="202"/>
                  </a:lnTo>
                  <a:lnTo>
                    <a:pt x="651" y="216"/>
                  </a:lnTo>
                  <a:lnTo>
                    <a:pt x="617" y="232"/>
                  </a:lnTo>
                  <a:lnTo>
                    <a:pt x="583" y="245"/>
                  </a:lnTo>
                  <a:lnTo>
                    <a:pt x="551" y="261"/>
                  </a:lnTo>
                  <a:lnTo>
                    <a:pt x="519" y="277"/>
                  </a:lnTo>
                  <a:lnTo>
                    <a:pt x="489" y="292"/>
                  </a:lnTo>
                  <a:lnTo>
                    <a:pt x="459" y="308"/>
                  </a:lnTo>
                  <a:lnTo>
                    <a:pt x="429" y="323"/>
                  </a:lnTo>
                  <a:lnTo>
                    <a:pt x="401" y="341"/>
                  </a:lnTo>
                  <a:lnTo>
                    <a:pt x="373" y="358"/>
                  </a:lnTo>
                  <a:lnTo>
                    <a:pt x="347" y="374"/>
                  </a:lnTo>
                  <a:lnTo>
                    <a:pt x="321" y="394"/>
                  </a:lnTo>
                  <a:lnTo>
                    <a:pt x="296" y="411"/>
                  </a:lnTo>
                  <a:lnTo>
                    <a:pt x="272" y="429"/>
                  </a:lnTo>
                  <a:lnTo>
                    <a:pt x="249" y="448"/>
                  </a:lnTo>
                  <a:lnTo>
                    <a:pt x="227" y="466"/>
                  </a:lnTo>
                  <a:lnTo>
                    <a:pt x="206" y="485"/>
                  </a:lnTo>
                  <a:lnTo>
                    <a:pt x="185" y="505"/>
                  </a:lnTo>
                  <a:lnTo>
                    <a:pt x="167" y="524"/>
                  </a:lnTo>
                  <a:lnTo>
                    <a:pt x="148" y="544"/>
                  </a:lnTo>
                  <a:lnTo>
                    <a:pt x="131" y="563"/>
                  </a:lnTo>
                  <a:lnTo>
                    <a:pt x="114" y="585"/>
                  </a:lnTo>
                  <a:lnTo>
                    <a:pt x="99" y="604"/>
                  </a:lnTo>
                  <a:lnTo>
                    <a:pt x="84" y="625"/>
                  </a:lnTo>
                  <a:lnTo>
                    <a:pt x="71" y="647"/>
                  </a:lnTo>
                  <a:lnTo>
                    <a:pt x="60" y="668"/>
                  </a:lnTo>
                  <a:lnTo>
                    <a:pt x="48" y="690"/>
                  </a:lnTo>
                  <a:lnTo>
                    <a:pt x="37" y="711"/>
                  </a:lnTo>
                  <a:lnTo>
                    <a:pt x="30" y="733"/>
                  </a:lnTo>
                  <a:lnTo>
                    <a:pt x="22" y="754"/>
                  </a:lnTo>
                  <a:lnTo>
                    <a:pt x="15" y="777"/>
                  </a:lnTo>
                  <a:lnTo>
                    <a:pt x="9" y="799"/>
                  </a:lnTo>
                  <a:lnTo>
                    <a:pt x="5" y="822"/>
                  </a:lnTo>
                  <a:lnTo>
                    <a:pt x="1" y="844"/>
                  </a:lnTo>
                  <a:lnTo>
                    <a:pt x="0" y="867"/>
                  </a:lnTo>
                  <a:lnTo>
                    <a:pt x="0" y="891"/>
                  </a:lnTo>
                  <a:lnTo>
                    <a:pt x="0" y="914"/>
                  </a:lnTo>
                  <a:lnTo>
                    <a:pt x="1" y="937"/>
                  </a:lnTo>
                  <a:lnTo>
                    <a:pt x="5" y="959"/>
                  </a:lnTo>
                  <a:lnTo>
                    <a:pt x="9" y="982"/>
                  </a:lnTo>
                  <a:lnTo>
                    <a:pt x="15" y="1004"/>
                  </a:lnTo>
                  <a:lnTo>
                    <a:pt x="22" y="1027"/>
                  </a:lnTo>
                  <a:lnTo>
                    <a:pt x="30" y="1048"/>
                  </a:lnTo>
                  <a:lnTo>
                    <a:pt x="37" y="1070"/>
                  </a:lnTo>
                  <a:lnTo>
                    <a:pt x="48" y="1091"/>
                  </a:lnTo>
                  <a:lnTo>
                    <a:pt x="60" y="1113"/>
                  </a:lnTo>
                  <a:lnTo>
                    <a:pt x="71" y="1134"/>
                  </a:lnTo>
                  <a:lnTo>
                    <a:pt x="84" y="1156"/>
                  </a:lnTo>
                  <a:lnTo>
                    <a:pt x="99" y="1177"/>
                  </a:lnTo>
                  <a:lnTo>
                    <a:pt x="114" y="1197"/>
                  </a:lnTo>
                  <a:lnTo>
                    <a:pt x="131" y="1218"/>
                  </a:lnTo>
                  <a:lnTo>
                    <a:pt x="148" y="1237"/>
                  </a:lnTo>
                  <a:lnTo>
                    <a:pt x="167" y="1257"/>
                  </a:lnTo>
                  <a:lnTo>
                    <a:pt x="185" y="1276"/>
                  </a:lnTo>
                  <a:lnTo>
                    <a:pt x="206" y="1296"/>
                  </a:lnTo>
                  <a:lnTo>
                    <a:pt x="227" y="1315"/>
                  </a:lnTo>
                  <a:lnTo>
                    <a:pt x="249" y="1333"/>
                  </a:lnTo>
                  <a:lnTo>
                    <a:pt x="272" y="1352"/>
                  </a:lnTo>
                  <a:lnTo>
                    <a:pt x="296" y="1370"/>
                  </a:lnTo>
                  <a:lnTo>
                    <a:pt x="321" y="1388"/>
                  </a:lnTo>
                  <a:lnTo>
                    <a:pt x="347" y="1407"/>
                  </a:lnTo>
                  <a:lnTo>
                    <a:pt x="373" y="1423"/>
                  </a:lnTo>
                  <a:lnTo>
                    <a:pt x="401" y="1440"/>
                  </a:lnTo>
                  <a:lnTo>
                    <a:pt x="429" y="1458"/>
                  </a:lnTo>
                  <a:lnTo>
                    <a:pt x="459" y="1473"/>
                  </a:lnTo>
                  <a:lnTo>
                    <a:pt x="489" y="1489"/>
                  </a:lnTo>
                  <a:lnTo>
                    <a:pt x="519" y="1504"/>
                  </a:lnTo>
                  <a:lnTo>
                    <a:pt x="551" y="1520"/>
                  </a:lnTo>
                  <a:lnTo>
                    <a:pt x="583" y="1536"/>
                  </a:lnTo>
                  <a:lnTo>
                    <a:pt x="617" y="1549"/>
                  </a:lnTo>
                  <a:lnTo>
                    <a:pt x="651" y="1563"/>
                  </a:lnTo>
                  <a:lnTo>
                    <a:pt x="685" y="1579"/>
                  </a:lnTo>
                  <a:lnTo>
                    <a:pt x="720" y="1590"/>
                  </a:lnTo>
                  <a:lnTo>
                    <a:pt x="756" y="1604"/>
                  </a:lnTo>
                  <a:lnTo>
                    <a:pt x="792" y="1618"/>
                  </a:lnTo>
                  <a:lnTo>
                    <a:pt x="829" y="1629"/>
                  </a:lnTo>
                  <a:lnTo>
                    <a:pt x="869" y="1641"/>
                  </a:lnTo>
                  <a:lnTo>
                    <a:pt x="906" y="1653"/>
                  </a:lnTo>
                  <a:lnTo>
                    <a:pt x="946" y="1662"/>
                  </a:lnTo>
                  <a:lnTo>
                    <a:pt x="985" y="1674"/>
                  </a:lnTo>
                  <a:lnTo>
                    <a:pt x="1026" y="1684"/>
                  </a:lnTo>
                  <a:lnTo>
                    <a:pt x="1066" y="1694"/>
                  </a:lnTo>
                  <a:lnTo>
                    <a:pt x="1107" y="1703"/>
                  </a:lnTo>
                  <a:lnTo>
                    <a:pt x="1150" y="1711"/>
                  </a:lnTo>
                  <a:lnTo>
                    <a:pt x="1191" y="1719"/>
                  </a:lnTo>
                  <a:lnTo>
                    <a:pt x="1235" y="1727"/>
                  </a:lnTo>
                  <a:lnTo>
                    <a:pt x="1280" y="1734"/>
                  </a:lnTo>
                  <a:lnTo>
                    <a:pt x="1323" y="1740"/>
                  </a:lnTo>
                  <a:lnTo>
                    <a:pt x="1368" y="1748"/>
                  </a:lnTo>
                  <a:lnTo>
                    <a:pt x="1411" y="1752"/>
                  </a:lnTo>
                  <a:lnTo>
                    <a:pt x="1458" y="1758"/>
                  </a:lnTo>
                  <a:lnTo>
                    <a:pt x="1503" y="1764"/>
                  </a:lnTo>
                  <a:lnTo>
                    <a:pt x="1550" y="1768"/>
                  </a:lnTo>
                  <a:lnTo>
                    <a:pt x="1595" y="1771"/>
                  </a:lnTo>
                  <a:lnTo>
                    <a:pt x="1642" y="1773"/>
                  </a:lnTo>
                  <a:lnTo>
                    <a:pt x="1691" y="1777"/>
                  </a:lnTo>
                  <a:lnTo>
                    <a:pt x="1738" y="1779"/>
                  </a:lnTo>
                  <a:lnTo>
                    <a:pt x="1787" y="1779"/>
                  </a:lnTo>
                  <a:lnTo>
                    <a:pt x="1833" y="1781"/>
                  </a:lnTo>
                  <a:lnTo>
                    <a:pt x="1882" y="1781"/>
                  </a:lnTo>
                  <a:lnTo>
                    <a:pt x="1931" y="1781"/>
                  </a:lnTo>
                  <a:lnTo>
                    <a:pt x="1980" y="1779"/>
                  </a:lnTo>
                  <a:lnTo>
                    <a:pt x="2027" y="1779"/>
                  </a:lnTo>
                  <a:lnTo>
                    <a:pt x="2076" y="1777"/>
                  </a:lnTo>
                  <a:lnTo>
                    <a:pt x="2123" y="1773"/>
                  </a:lnTo>
                  <a:lnTo>
                    <a:pt x="2169" y="1771"/>
                  </a:lnTo>
                  <a:lnTo>
                    <a:pt x="2216" y="1768"/>
                  </a:lnTo>
                  <a:lnTo>
                    <a:pt x="2261" y="1764"/>
                  </a:lnTo>
                  <a:lnTo>
                    <a:pt x="2308" y="1758"/>
                  </a:lnTo>
                  <a:lnTo>
                    <a:pt x="2353" y="1752"/>
                  </a:lnTo>
                  <a:lnTo>
                    <a:pt x="2398" y="1748"/>
                  </a:lnTo>
                  <a:lnTo>
                    <a:pt x="2443" y="1740"/>
                  </a:lnTo>
                  <a:lnTo>
                    <a:pt x="2487" y="1734"/>
                  </a:lnTo>
                  <a:lnTo>
                    <a:pt x="2530" y="1727"/>
                  </a:lnTo>
                  <a:lnTo>
                    <a:pt x="2573" y="1719"/>
                  </a:lnTo>
                  <a:lnTo>
                    <a:pt x="2616" y="1711"/>
                  </a:lnTo>
                  <a:lnTo>
                    <a:pt x="2657" y="1703"/>
                  </a:lnTo>
                  <a:lnTo>
                    <a:pt x="2699" y="1694"/>
                  </a:lnTo>
                  <a:lnTo>
                    <a:pt x="2740" y="1684"/>
                  </a:lnTo>
                  <a:lnTo>
                    <a:pt x="2779" y="1674"/>
                  </a:lnTo>
                  <a:lnTo>
                    <a:pt x="2821" y="1662"/>
                  </a:lnTo>
                  <a:lnTo>
                    <a:pt x="2858" y="1653"/>
                  </a:lnTo>
                  <a:lnTo>
                    <a:pt x="2898" y="1641"/>
                  </a:lnTo>
                  <a:lnTo>
                    <a:pt x="2935" y="1629"/>
                  </a:lnTo>
                  <a:lnTo>
                    <a:pt x="2973" y="1618"/>
                  </a:lnTo>
                  <a:lnTo>
                    <a:pt x="3008" y="1604"/>
                  </a:lnTo>
                  <a:lnTo>
                    <a:pt x="3046" y="1590"/>
                  </a:lnTo>
                  <a:lnTo>
                    <a:pt x="3080" y="1579"/>
                  </a:lnTo>
                  <a:lnTo>
                    <a:pt x="3115" y="1563"/>
                  </a:lnTo>
                  <a:lnTo>
                    <a:pt x="3149" y="1549"/>
                  </a:lnTo>
                  <a:lnTo>
                    <a:pt x="3181" y="1536"/>
                  </a:lnTo>
                  <a:lnTo>
                    <a:pt x="3215" y="1520"/>
                  </a:lnTo>
                  <a:lnTo>
                    <a:pt x="3245" y="1504"/>
                  </a:lnTo>
                  <a:lnTo>
                    <a:pt x="3277" y="1489"/>
                  </a:lnTo>
                  <a:lnTo>
                    <a:pt x="3307" y="1473"/>
                  </a:lnTo>
                  <a:lnTo>
                    <a:pt x="3335" y="1458"/>
                  </a:lnTo>
                  <a:lnTo>
                    <a:pt x="3363" y="1440"/>
                  </a:lnTo>
                  <a:lnTo>
                    <a:pt x="3391" y="1423"/>
                  </a:lnTo>
                  <a:lnTo>
                    <a:pt x="3418" y="1407"/>
                  </a:lnTo>
                  <a:lnTo>
                    <a:pt x="3444" y="1388"/>
                  </a:lnTo>
                  <a:lnTo>
                    <a:pt x="3468" y="1370"/>
                  </a:lnTo>
                  <a:lnTo>
                    <a:pt x="3493" y="1352"/>
                  </a:lnTo>
                  <a:lnTo>
                    <a:pt x="3515" y="1333"/>
                  </a:lnTo>
                  <a:lnTo>
                    <a:pt x="3538" y="1315"/>
                  </a:lnTo>
                  <a:lnTo>
                    <a:pt x="3560" y="1296"/>
                  </a:lnTo>
                  <a:lnTo>
                    <a:pt x="3581" y="1276"/>
                  </a:lnTo>
                  <a:lnTo>
                    <a:pt x="3600" y="1257"/>
                  </a:lnTo>
                  <a:lnTo>
                    <a:pt x="3617" y="1237"/>
                  </a:lnTo>
                  <a:lnTo>
                    <a:pt x="3635" y="1218"/>
                  </a:lnTo>
                  <a:lnTo>
                    <a:pt x="3650" y="1197"/>
                  </a:lnTo>
                  <a:lnTo>
                    <a:pt x="3667" y="1177"/>
                  </a:lnTo>
                  <a:lnTo>
                    <a:pt x="3680" y="1156"/>
                  </a:lnTo>
                  <a:lnTo>
                    <a:pt x="3694" y="1134"/>
                  </a:lnTo>
                  <a:lnTo>
                    <a:pt x="3707" y="1113"/>
                  </a:lnTo>
                  <a:lnTo>
                    <a:pt x="3718" y="1091"/>
                  </a:lnTo>
                  <a:lnTo>
                    <a:pt x="3727" y="1070"/>
                  </a:lnTo>
                  <a:lnTo>
                    <a:pt x="3737" y="1048"/>
                  </a:lnTo>
                  <a:lnTo>
                    <a:pt x="3744" y="1027"/>
                  </a:lnTo>
                  <a:lnTo>
                    <a:pt x="3750" y="1004"/>
                  </a:lnTo>
                  <a:lnTo>
                    <a:pt x="3756" y="982"/>
                  </a:lnTo>
                  <a:lnTo>
                    <a:pt x="3761" y="959"/>
                  </a:lnTo>
                  <a:lnTo>
                    <a:pt x="3763" y="937"/>
                  </a:lnTo>
                  <a:lnTo>
                    <a:pt x="3765" y="914"/>
                  </a:lnTo>
                  <a:lnTo>
                    <a:pt x="3765" y="891"/>
                  </a:lnTo>
                  <a:lnTo>
                    <a:pt x="3765" y="867"/>
                  </a:lnTo>
                  <a:lnTo>
                    <a:pt x="3763" y="844"/>
                  </a:lnTo>
                  <a:lnTo>
                    <a:pt x="3761" y="822"/>
                  </a:lnTo>
                  <a:lnTo>
                    <a:pt x="3756" y="799"/>
                  </a:lnTo>
                  <a:lnTo>
                    <a:pt x="3750" y="777"/>
                  </a:lnTo>
                  <a:lnTo>
                    <a:pt x="3744" y="754"/>
                  </a:lnTo>
                  <a:lnTo>
                    <a:pt x="3737" y="733"/>
                  </a:lnTo>
                  <a:lnTo>
                    <a:pt x="3727" y="711"/>
                  </a:lnTo>
                  <a:lnTo>
                    <a:pt x="3718" y="690"/>
                  </a:lnTo>
                  <a:lnTo>
                    <a:pt x="3707" y="668"/>
                  </a:lnTo>
                  <a:lnTo>
                    <a:pt x="3694" y="647"/>
                  </a:lnTo>
                  <a:lnTo>
                    <a:pt x="3680" y="625"/>
                  </a:lnTo>
                  <a:lnTo>
                    <a:pt x="3667" y="604"/>
                  </a:lnTo>
                  <a:lnTo>
                    <a:pt x="3650" y="585"/>
                  </a:lnTo>
                  <a:lnTo>
                    <a:pt x="3635" y="563"/>
                  </a:lnTo>
                  <a:lnTo>
                    <a:pt x="3617" y="544"/>
                  </a:lnTo>
                  <a:lnTo>
                    <a:pt x="3600" y="524"/>
                  </a:lnTo>
                  <a:lnTo>
                    <a:pt x="3581" y="505"/>
                  </a:lnTo>
                  <a:lnTo>
                    <a:pt x="3560" y="485"/>
                  </a:lnTo>
                  <a:lnTo>
                    <a:pt x="3538" y="466"/>
                  </a:lnTo>
                  <a:lnTo>
                    <a:pt x="3515" y="448"/>
                  </a:lnTo>
                  <a:lnTo>
                    <a:pt x="3493" y="429"/>
                  </a:lnTo>
                  <a:lnTo>
                    <a:pt x="3468" y="411"/>
                  </a:lnTo>
                  <a:lnTo>
                    <a:pt x="3444" y="394"/>
                  </a:lnTo>
                  <a:lnTo>
                    <a:pt x="3418" y="374"/>
                  </a:lnTo>
                  <a:lnTo>
                    <a:pt x="3391" y="358"/>
                  </a:lnTo>
                  <a:lnTo>
                    <a:pt x="3363" y="341"/>
                  </a:lnTo>
                  <a:lnTo>
                    <a:pt x="3335" y="323"/>
                  </a:lnTo>
                  <a:lnTo>
                    <a:pt x="3307" y="308"/>
                  </a:lnTo>
                  <a:lnTo>
                    <a:pt x="3277" y="292"/>
                  </a:lnTo>
                  <a:lnTo>
                    <a:pt x="3245" y="277"/>
                  </a:lnTo>
                  <a:lnTo>
                    <a:pt x="3215" y="261"/>
                  </a:lnTo>
                  <a:lnTo>
                    <a:pt x="3181" y="245"/>
                  </a:lnTo>
                  <a:lnTo>
                    <a:pt x="3149" y="232"/>
                  </a:lnTo>
                  <a:lnTo>
                    <a:pt x="3115" y="216"/>
                  </a:lnTo>
                  <a:lnTo>
                    <a:pt x="3080" y="202"/>
                  </a:lnTo>
                  <a:lnTo>
                    <a:pt x="3046" y="191"/>
                  </a:lnTo>
                  <a:lnTo>
                    <a:pt x="3008" y="177"/>
                  </a:lnTo>
                  <a:lnTo>
                    <a:pt x="2973" y="164"/>
                  </a:lnTo>
                  <a:lnTo>
                    <a:pt x="2935" y="152"/>
                  </a:lnTo>
                  <a:lnTo>
                    <a:pt x="2898" y="140"/>
                  </a:lnTo>
                  <a:lnTo>
                    <a:pt x="2858" y="128"/>
                  </a:lnTo>
                  <a:lnTo>
                    <a:pt x="2821" y="119"/>
                  </a:lnTo>
                  <a:lnTo>
                    <a:pt x="2779" y="107"/>
                  </a:lnTo>
                  <a:lnTo>
                    <a:pt x="2740" y="97"/>
                  </a:lnTo>
                  <a:lnTo>
                    <a:pt x="2699" y="88"/>
                  </a:lnTo>
                  <a:lnTo>
                    <a:pt x="2657" y="78"/>
                  </a:lnTo>
                  <a:lnTo>
                    <a:pt x="2616" y="70"/>
                  </a:lnTo>
                  <a:lnTo>
                    <a:pt x="2573" y="62"/>
                  </a:lnTo>
                  <a:lnTo>
                    <a:pt x="2530" y="54"/>
                  </a:lnTo>
                  <a:lnTo>
                    <a:pt x="2487" y="47"/>
                  </a:lnTo>
                  <a:lnTo>
                    <a:pt x="2443" y="41"/>
                  </a:lnTo>
                  <a:lnTo>
                    <a:pt x="2398" y="33"/>
                  </a:lnTo>
                  <a:lnTo>
                    <a:pt x="2353" y="27"/>
                  </a:lnTo>
                  <a:lnTo>
                    <a:pt x="2308" y="23"/>
                  </a:lnTo>
                  <a:lnTo>
                    <a:pt x="2261" y="17"/>
                  </a:lnTo>
                  <a:lnTo>
                    <a:pt x="2216" y="13"/>
                  </a:lnTo>
                  <a:lnTo>
                    <a:pt x="2169" y="10"/>
                  </a:lnTo>
                  <a:lnTo>
                    <a:pt x="2123" y="8"/>
                  </a:lnTo>
                  <a:lnTo>
                    <a:pt x="2076" y="4"/>
                  </a:lnTo>
                  <a:lnTo>
                    <a:pt x="2027" y="2"/>
                  </a:lnTo>
                  <a:lnTo>
                    <a:pt x="1980" y="2"/>
                  </a:lnTo>
                  <a:lnTo>
                    <a:pt x="1931" y="0"/>
                  </a:lnTo>
                  <a:lnTo>
                    <a:pt x="1882" y="0"/>
                  </a:lnTo>
                  <a:close/>
                </a:path>
              </a:pathLst>
            </a:cu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auto">
            <a:xfrm>
              <a:off x="883" y="2305"/>
              <a:ext cx="3765" cy="1781"/>
            </a:xfrm>
            <a:custGeom>
              <a:avLst/>
              <a:gdLst/>
              <a:ahLst/>
              <a:cxnLst>
                <a:cxn ang="0">
                  <a:pos x="1691" y="4"/>
                </a:cxn>
                <a:cxn ang="0">
                  <a:pos x="1458" y="23"/>
                </a:cxn>
                <a:cxn ang="0">
                  <a:pos x="1235" y="54"/>
                </a:cxn>
                <a:cxn ang="0">
                  <a:pos x="1026" y="97"/>
                </a:cxn>
                <a:cxn ang="0">
                  <a:pos x="829" y="152"/>
                </a:cxn>
                <a:cxn ang="0">
                  <a:pos x="651" y="216"/>
                </a:cxn>
                <a:cxn ang="0">
                  <a:pos x="489" y="292"/>
                </a:cxn>
                <a:cxn ang="0">
                  <a:pos x="347" y="374"/>
                </a:cxn>
                <a:cxn ang="0">
                  <a:pos x="227" y="466"/>
                </a:cxn>
                <a:cxn ang="0">
                  <a:pos x="131" y="563"/>
                </a:cxn>
                <a:cxn ang="0">
                  <a:pos x="60" y="668"/>
                </a:cxn>
                <a:cxn ang="0">
                  <a:pos x="15" y="777"/>
                </a:cxn>
                <a:cxn ang="0">
                  <a:pos x="0" y="891"/>
                </a:cxn>
                <a:cxn ang="0">
                  <a:pos x="15" y="1004"/>
                </a:cxn>
                <a:cxn ang="0">
                  <a:pos x="60" y="1113"/>
                </a:cxn>
                <a:cxn ang="0">
                  <a:pos x="131" y="1218"/>
                </a:cxn>
                <a:cxn ang="0">
                  <a:pos x="227" y="1315"/>
                </a:cxn>
                <a:cxn ang="0">
                  <a:pos x="347" y="1407"/>
                </a:cxn>
                <a:cxn ang="0">
                  <a:pos x="489" y="1489"/>
                </a:cxn>
                <a:cxn ang="0">
                  <a:pos x="651" y="1563"/>
                </a:cxn>
                <a:cxn ang="0">
                  <a:pos x="829" y="1629"/>
                </a:cxn>
                <a:cxn ang="0">
                  <a:pos x="1026" y="1684"/>
                </a:cxn>
                <a:cxn ang="0">
                  <a:pos x="1235" y="1727"/>
                </a:cxn>
                <a:cxn ang="0">
                  <a:pos x="1458" y="1758"/>
                </a:cxn>
                <a:cxn ang="0">
                  <a:pos x="1691" y="1777"/>
                </a:cxn>
                <a:cxn ang="0">
                  <a:pos x="1931" y="1781"/>
                </a:cxn>
                <a:cxn ang="0">
                  <a:pos x="2169" y="1771"/>
                </a:cxn>
                <a:cxn ang="0">
                  <a:pos x="2398" y="1748"/>
                </a:cxn>
                <a:cxn ang="0">
                  <a:pos x="2616" y="1711"/>
                </a:cxn>
                <a:cxn ang="0">
                  <a:pos x="2821" y="1662"/>
                </a:cxn>
                <a:cxn ang="0">
                  <a:pos x="3008" y="1604"/>
                </a:cxn>
                <a:cxn ang="0">
                  <a:pos x="3181" y="1536"/>
                </a:cxn>
                <a:cxn ang="0">
                  <a:pos x="3335" y="1458"/>
                </a:cxn>
                <a:cxn ang="0">
                  <a:pos x="3468" y="1370"/>
                </a:cxn>
                <a:cxn ang="0">
                  <a:pos x="3581" y="1276"/>
                </a:cxn>
                <a:cxn ang="0">
                  <a:pos x="3667" y="1177"/>
                </a:cxn>
                <a:cxn ang="0">
                  <a:pos x="3727" y="1070"/>
                </a:cxn>
                <a:cxn ang="0">
                  <a:pos x="3761" y="959"/>
                </a:cxn>
                <a:cxn ang="0">
                  <a:pos x="3763" y="844"/>
                </a:cxn>
                <a:cxn ang="0">
                  <a:pos x="3737" y="733"/>
                </a:cxn>
                <a:cxn ang="0">
                  <a:pos x="3680" y="625"/>
                </a:cxn>
                <a:cxn ang="0">
                  <a:pos x="3600" y="524"/>
                </a:cxn>
                <a:cxn ang="0">
                  <a:pos x="3493" y="429"/>
                </a:cxn>
                <a:cxn ang="0">
                  <a:pos x="3363" y="341"/>
                </a:cxn>
                <a:cxn ang="0">
                  <a:pos x="3215" y="261"/>
                </a:cxn>
                <a:cxn ang="0">
                  <a:pos x="3046" y="191"/>
                </a:cxn>
                <a:cxn ang="0">
                  <a:pos x="2858" y="128"/>
                </a:cxn>
                <a:cxn ang="0">
                  <a:pos x="2657" y="78"/>
                </a:cxn>
                <a:cxn ang="0">
                  <a:pos x="2443" y="41"/>
                </a:cxn>
                <a:cxn ang="0">
                  <a:pos x="2216" y="13"/>
                </a:cxn>
                <a:cxn ang="0">
                  <a:pos x="1980" y="2"/>
                </a:cxn>
              </a:cxnLst>
              <a:rect l="0" t="0" r="r" b="b"/>
              <a:pathLst>
                <a:path w="3765" h="1781">
                  <a:moveTo>
                    <a:pt x="1882" y="0"/>
                  </a:moveTo>
                  <a:lnTo>
                    <a:pt x="1833" y="0"/>
                  </a:lnTo>
                  <a:lnTo>
                    <a:pt x="1787" y="2"/>
                  </a:lnTo>
                  <a:lnTo>
                    <a:pt x="1738" y="2"/>
                  </a:lnTo>
                  <a:lnTo>
                    <a:pt x="1691" y="4"/>
                  </a:lnTo>
                  <a:lnTo>
                    <a:pt x="1642" y="8"/>
                  </a:lnTo>
                  <a:lnTo>
                    <a:pt x="1595" y="10"/>
                  </a:lnTo>
                  <a:lnTo>
                    <a:pt x="1550" y="13"/>
                  </a:lnTo>
                  <a:lnTo>
                    <a:pt x="1503" y="17"/>
                  </a:lnTo>
                  <a:lnTo>
                    <a:pt x="1458" y="23"/>
                  </a:lnTo>
                  <a:lnTo>
                    <a:pt x="1411" y="27"/>
                  </a:lnTo>
                  <a:lnTo>
                    <a:pt x="1368" y="33"/>
                  </a:lnTo>
                  <a:lnTo>
                    <a:pt x="1323" y="41"/>
                  </a:lnTo>
                  <a:lnTo>
                    <a:pt x="1280" y="47"/>
                  </a:lnTo>
                  <a:lnTo>
                    <a:pt x="1235" y="54"/>
                  </a:lnTo>
                  <a:lnTo>
                    <a:pt x="1191" y="62"/>
                  </a:lnTo>
                  <a:lnTo>
                    <a:pt x="1150" y="70"/>
                  </a:lnTo>
                  <a:lnTo>
                    <a:pt x="1107" y="78"/>
                  </a:lnTo>
                  <a:lnTo>
                    <a:pt x="1066" y="88"/>
                  </a:lnTo>
                  <a:lnTo>
                    <a:pt x="1026" y="97"/>
                  </a:lnTo>
                  <a:lnTo>
                    <a:pt x="985" y="107"/>
                  </a:lnTo>
                  <a:lnTo>
                    <a:pt x="946" y="119"/>
                  </a:lnTo>
                  <a:lnTo>
                    <a:pt x="906" y="128"/>
                  </a:lnTo>
                  <a:lnTo>
                    <a:pt x="869" y="140"/>
                  </a:lnTo>
                  <a:lnTo>
                    <a:pt x="829" y="152"/>
                  </a:lnTo>
                  <a:lnTo>
                    <a:pt x="792" y="164"/>
                  </a:lnTo>
                  <a:lnTo>
                    <a:pt x="756" y="177"/>
                  </a:lnTo>
                  <a:lnTo>
                    <a:pt x="720" y="191"/>
                  </a:lnTo>
                  <a:lnTo>
                    <a:pt x="685" y="202"/>
                  </a:lnTo>
                  <a:lnTo>
                    <a:pt x="651" y="216"/>
                  </a:lnTo>
                  <a:lnTo>
                    <a:pt x="617" y="232"/>
                  </a:lnTo>
                  <a:lnTo>
                    <a:pt x="583" y="245"/>
                  </a:lnTo>
                  <a:lnTo>
                    <a:pt x="551" y="261"/>
                  </a:lnTo>
                  <a:lnTo>
                    <a:pt x="519" y="277"/>
                  </a:lnTo>
                  <a:lnTo>
                    <a:pt x="489" y="292"/>
                  </a:lnTo>
                  <a:lnTo>
                    <a:pt x="459" y="308"/>
                  </a:lnTo>
                  <a:lnTo>
                    <a:pt x="429" y="323"/>
                  </a:lnTo>
                  <a:lnTo>
                    <a:pt x="401" y="341"/>
                  </a:lnTo>
                  <a:lnTo>
                    <a:pt x="373" y="358"/>
                  </a:lnTo>
                  <a:lnTo>
                    <a:pt x="347" y="374"/>
                  </a:lnTo>
                  <a:lnTo>
                    <a:pt x="321" y="394"/>
                  </a:lnTo>
                  <a:lnTo>
                    <a:pt x="296" y="411"/>
                  </a:lnTo>
                  <a:lnTo>
                    <a:pt x="272" y="429"/>
                  </a:lnTo>
                  <a:lnTo>
                    <a:pt x="249" y="448"/>
                  </a:lnTo>
                  <a:lnTo>
                    <a:pt x="227" y="466"/>
                  </a:lnTo>
                  <a:lnTo>
                    <a:pt x="206" y="485"/>
                  </a:lnTo>
                  <a:lnTo>
                    <a:pt x="185" y="505"/>
                  </a:lnTo>
                  <a:lnTo>
                    <a:pt x="167" y="524"/>
                  </a:lnTo>
                  <a:lnTo>
                    <a:pt x="148" y="544"/>
                  </a:lnTo>
                  <a:lnTo>
                    <a:pt x="131" y="563"/>
                  </a:lnTo>
                  <a:lnTo>
                    <a:pt x="114" y="585"/>
                  </a:lnTo>
                  <a:lnTo>
                    <a:pt x="99" y="604"/>
                  </a:lnTo>
                  <a:lnTo>
                    <a:pt x="84" y="625"/>
                  </a:lnTo>
                  <a:lnTo>
                    <a:pt x="71" y="647"/>
                  </a:lnTo>
                  <a:lnTo>
                    <a:pt x="60" y="668"/>
                  </a:lnTo>
                  <a:lnTo>
                    <a:pt x="48" y="690"/>
                  </a:lnTo>
                  <a:lnTo>
                    <a:pt x="37" y="711"/>
                  </a:lnTo>
                  <a:lnTo>
                    <a:pt x="30" y="733"/>
                  </a:lnTo>
                  <a:lnTo>
                    <a:pt x="22" y="754"/>
                  </a:lnTo>
                  <a:lnTo>
                    <a:pt x="15" y="777"/>
                  </a:lnTo>
                  <a:lnTo>
                    <a:pt x="9" y="799"/>
                  </a:lnTo>
                  <a:lnTo>
                    <a:pt x="5" y="822"/>
                  </a:lnTo>
                  <a:lnTo>
                    <a:pt x="1" y="844"/>
                  </a:lnTo>
                  <a:lnTo>
                    <a:pt x="0" y="867"/>
                  </a:lnTo>
                  <a:lnTo>
                    <a:pt x="0" y="891"/>
                  </a:lnTo>
                  <a:lnTo>
                    <a:pt x="0" y="914"/>
                  </a:lnTo>
                  <a:lnTo>
                    <a:pt x="1" y="937"/>
                  </a:lnTo>
                  <a:lnTo>
                    <a:pt x="5" y="959"/>
                  </a:lnTo>
                  <a:lnTo>
                    <a:pt x="9" y="982"/>
                  </a:lnTo>
                  <a:lnTo>
                    <a:pt x="15" y="1004"/>
                  </a:lnTo>
                  <a:lnTo>
                    <a:pt x="22" y="1027"/>
                  </a:lnTo>
                  <a:lnTo>
                    <a:pt x="30" y="1048"/>
                  </a:lnTo>
                  <a:lnTo>
                    <a:pt x="37" y="1070"/>
                  </a:lnTo>
                  <a:lnTo>
                    <a:pt x="48" y="1091"/>
                  </a:lnTo>
                  <a:lnTo>
                    <a:pt x="60" y="1113"/>
                  </a:lnTo>
                  <a:lnTo>
                    <a:pt x="71" y="1134"/>
                  </a:lnTo>
                  <a:lnTo>
                    <a:pt x="84" y="1156"/>
                  </a:lnTo>
                  <a:lnTo>
                    <a:pt x="99" y="1177"/>
                  </a:lnTo>
                  <a:lnTo>
                    <a:pt x="114" y="1197"/>
                  </a:lnTo>
                  <a:lnTo>
                    <a:pt x="131" y="1218"/>
                  </a:lnTo>
                  <a:lnTo>
                    <a:pt x="148" y="1237"/>
                  </a:lnTo>
                  <a:lnTo>
                    <a:pt x="167" y="1257"/>
                  </a:lnTo>
                  <a:lnTo>
                    <a:pt x="185" y="1276"/>
                  </a:lnTo>
                  <a:lnTo>
                    <a:pt x="206" y="1296"/>
                  </a:lnTo>
                  <a:lnTo>
                    <a:pt x="227" y="1315"/>
                  </a:lnTo>
                  <a:lnTo>
                    <a:pt x="249" y="1333"/>
                  </a:lnTo>
                  <a:lnTo>
                    <a:pt x="272" y="1352"/>
                  </a:lnTo>
                  <a:lnTo>
                    <a:pt x="296" y="1370"/>
                  </a:lnTo>
                  <a:lnTo>
                    <a:pt x="321" y="1388"/>
                  </a:lnTo>
                  <a:lnTo>
                    <a:pt x="347" y="1407"/>
                  </a:lnTo>
                  <a:lnTo>
                    <a:pt x="373" y="1423"/>
                  </a:lnTo>
                  <a:lnTo>
                    <a:pt x="401" y="1440"/>
                  </a:lnTo>
                  <a:lnTo>
                    <a:pt x="429" y="1458"/>
                  </a:lnTo>
                  <a:lnTo>
                    <a:pt x="459" y="1473"/>
                  </a:lnTo>
                  <a:lnTo>
                    <a:pt x="489" y="1489"/>
                  </a:lnTo>
                  <a:lnTo>
                    <a:pt x="519" y="1504"/>
                  </a:lnTo>
                  <a:lnTo>
                    <a:pt x="551" y="1520"/>
                  </a:lnTo>
                  <a:lnTo>
                    <a:pt x="583" y="1536"/>
                  </a:lnTo>
                  <a:lnTo>
                    <a:pt x="617" y="1549"/>
                  </a:lnTo>
                  <a:lnTo>
                    <a:pt x="651" y="1563"/>
                  </a:lnTo>
                  <a:lnTo>
                    <a:pt x="685" y="1579"/>
                  </a:lnTo>
                  <a:lnTo>
                    <a:pt x="720" y="1590"/>
                  </a:lnTo>
                  <a:lnTo>
                    <a:pt x="756" y="1604"/>
                  </a:lnTo>
                  <a:lnTo>
                    <a:pt x="792" y="1618"/>
                  </a:lnTo>
                  <a:lnTo>
                    <a:pt x="829" y="1629"/>
                  </a:lnTo>
                  <a:lnTo>
                    <a:pt x="869" y="1641"/>
                  </a:lnTo>
                  <a:lnTo>
                    <a:pt x="906" y="1653"/>
                  </a:lnTo>
                  <a:lnTo>
                    <a:pt x="946" y="1662"/>
                  </a:lnTo>
                  <a:lnTo>
                    <a:pt x="985" y="1674"/>
                  </a:lnTo>
                  <a:lnTo>
                    <a:pt x="1026" y="1684"/>
                  </a:lnTo>
                  <a:lnTo>
                    <a:pt x="1066" y="1694"/>
                  </a:lnTo>
                  <a:lnTo>
                    <a:pt x="1107" y="1703"/>
                  </a:lnTo>
                  <a:lnTo>
                    <a:pt x="1150" y="1711"/>
                  </a:lnTo>
                  <a:lnTo>
                    <a:pt x="1191" y="1719"/>
                  </a:lnTo>
                  <a:lnTo>
                    <a:pt x="1235" y="1727"/>
                  </a:lnTo>
                  <a:lnTo>
                    <a:pt x="1280" y="1734"/>
                  </a:lnTo>
                  <a:lnTo>
                    <a:pt x="1323" y="1740"/>
                  </a:lnTo>
                  <a:lnTo>
                    <a:pt x="1368" y="1748"/>
                  </a:lnTo>
                  <a:lnTo>
                    <a:pt x="1411" y="1752"/>
                  </a:lnTo>
                  <a:lnTo>
                    <a:pt x="1458" y="1758"/>
                  </a:lnTo>
                  <a:lnTo>
                    <a:pt x="1503" y="1764"/>
                  </a:lnTo>
                  <a:lnTo>
                    <a:pt x="1550" y="1768"/>
                  </a:lnTo>
                  <a:lnTo>
                    <a:pt x="1595" y="1771"/>
                  </a:lnTo>
                  <a:lnTo>
                    <a:pt x="1642" y="1773"/>
                  </a:lnTo>
                  <a:lnTo>
                    <a:pt x="1691" y="1777"/>
                  </a:lnTo>
                  <a:lnTo>
                    <a:pt x="1738" y="1779"/>
                  </a:lnTo>
                  <a:lnTo>
                    <a:pt x="1787" y="1779"/>
                  </a:lnTo>
                  <a:lnTo>
                    <a:pt x="1833" y="1781"/>
                  </a:lnTo>
                  <a:lnTo>
                    <a:pt x="1882" y="1781"/>
                  </a:lnTo>
                  <a:lnTo>
                    <a:pt x="1931" y="1781"/>
                  </a:lnTo>
                  <a:lnTo>
                    <a:pt x="1980" y="1779"/>
                  </a:lnTo>
                  <a:lnTo>
                    <a:pt x="2027" y="1779"/>
                  </a:lnTo>
                  <a:lnTo>
                    <a:pt x="2076" y="1777"/>
                  </a:lnTo>
                  <a:lnTo>
                    <a:pt x="2123" y="1773"/>
                  </a:lnTo>
                  <a:lnTo>
                    <a:pt x="2169" y="1771"/>
                  </a:lnTo>
                  <a:lnTo>
                    <a:pt x="2216" y="1768"/>
                  </a:lnTo>
                  <a:lnTo>
                    <a:pt x="2261" y="1764"/>
                  </a:lnTo>
                  <a:lnTo>
                    <a:pt x="2308" y="1758"/>
                  </a:lnTo>
                  <a:lnTo>
                    <a:pt x="2353" y="1752"/>
                  </a:lnTo>
                  <a:lnTo>
                    <a:pt x="2398" y="1748"/>
                  </a:lnTo>
                  <a:lnTo>
                    <a:pt x="2443" y="1740"/>
                  </a:lnTo>
                  <a:lnTo>
                    <a:pt x="2487" y="1734"/>
                  </a:lnTo>
                  <a:lnTo>
                    <a:pt x="2530" y="1727"/>
                  </a:lnTo>
                  <a:lnTo>
                    <a:pt x="2573" y="1719"/>
                  </a:lnTo>
                  <a:lnTo>
                    <a:pt x="2616" y="1711"/>
                  </a:lnTo>
                  <a:lnTo>
                    <a:pt x="2657" y="1703"/>
                  </a:lnTo>
                  <a:lnTo>
                    <a:pt x="2699" y="1694"/>
                  </a:lnTo>
                  <a:lnTo>
                    <a:pt x="2740" y="1684"/>
                  </a:lnTo>
                  <a:lnTo>
                    <a:pt x="2779" y="1674"/>
                  </a:lnTo>
                  <a:lnTo>
                    <a:pt x="2821" y="1662"/>
                  </a:lnTo>
                  <a:lnTo>
                    <a:pt x="2858" y="1653"/>
                  </a:lnTo>
                  <a:lnTo>
                    <a:pt x="2898" y="1641"/>
                  </a:lnTo>
                  <a:lnTo>
                    <a:pt x="2935" y="1629"/>
                  </a:lnTo>
                  <a:lnTo>
                    <a:pt x="2973" y="1618"/>
                  </a:lnTo>
                  <a:lnTo>
                    <a:pt x="3008" y="1604"/>
                  </a:lnTo>
                  <a:lnTo>
                    <a:pt x="3046" y="1590"/>
                  </a:lnTo>
                  <a:lnTo>
                    <a:pt x="3080" y="1579"/>
                  </a:lnTo>
                  <a:lnTo>
                    <a:pt x="3115" y="1563"/>
                  </a:lnTo>
                  <a:lnTo>
                    <a:pt x="3149" y="1549"/>
                  </a:lnTo>
                  <a:lnTo>
                    <a:pt x="3181" y="1536"/>
                  </a:lnTo>
                  <a:lnTo>
                    <a:pt x="3215" y="1520"/>
                  </a:lnTo>
                  <a:lnTo>
                    <a:pt x="3245" y="1504"/>
                  </a:lnTo>
                  <a:lnTo>
                    <a:pt x="3277" y="1489"/>
                  </a:lnTo>
                  <a:lnTo>
                    <a:pt x="3307" y="1473"/>
                  </a:lnTo>
                  <a:lnTo>
                    <a:pt x="3335" y="1458"/>
                  </a:lnTo>
                  <a:lnTo>
                    <a:pt x="3363" y="1440"/>
                  </a:lnTo>
                  <a:lnTo>
                    <a:pt x="3391" y="1423"/>
                  </a:lnTo>
                  <a:lnTo>
                    <a:pt x="3418" y="1407"/>
                  </a:lnTo>
                  <a:lnTo>
                    <a:pt x="3444" y="1388"/>
                  </a:lnTo>
                  <a:lnTo>
                    <a:pt x="3468" y="1370"/>
                  </a:lnTo>
                  <a:lnTo>
                    <a:pt x="3493" y="1352"/>
                  </a:lnTo>
                  <a:lnTo>
                    <a:pt x="3515" y="1333"/>
                  </a:lnTo>
                  <a:lnTo>
                    <a:pt x="3538" y="1315"/>
                  </a:lnTo>
                  <a:lnTo>
                    <a:pt x="3560" y="1296"/>
                  </a:lnTo>
                  <a:lnTo>
                    <a:pt x="3581" y="1276"/>
                  </a:lnTo>
                  <a:lnTo>
                    <a:pt x="3600" y="1257"/>
                  </a:lnTo>
                  <a:lnTo>
                    <a:pt x="3617" y="1237"/>
                  </a:lnTo>
                  <a:lnTo>
                    <a:pt x="3635" y="1218"/>
                  </a:lnTo>
                  <a:lnTo>
                    <a:pt x="3650" y="1197"/>
                  </a:lnTo>
                  <a:lnTo>
                    <a:pt x="3667" y="1177"/>
                  </a:lnTo>
                  <a:lnTo>
                    <a:pt x="3680" y="1156"/>
                  </a:lnTo>
                  <a:lnTo>
                    <a:pt x="3694" y="1134"/>
                  </a:lnTo>
                  <a:lnTo>
                    <a:pt x="3707" y="1113"/>
                  </a:lnTo>
                  <a:lnTo>
                    <a:pt x="3718" y="1091"/>
                  </a:lnTo>
                  <a:lnTo>
                    <a:pt x="3727" y="1070"/>
                  </a:lnTo>
                  <a:lnTo>
                    <a:pt x="3737" y="1048"/>
                  </a:lnTo>
                  <a:lnTo>
                    <a:pt x="3744" y="1027"/>
                  </a:lnTo>
                  <a:lnTo>
                    <a:pt x="3750" y="1004"/>
                  </a:lnTo>
                  <a:lnTo>
                    <a:pt x="3756" y="982"/>
                  </a:lnTo>
                  <a:lnTo>
                    <a:pt x="3761" y="959"/>
                  </a:lnTo>
                  <a:lnTo>
                    <a:pt x="3763" y="937"/>
                  </a:lnTo>
                  <a:lnTo>
                    <a:pt x="3765" y="914"/>
                  </a:lnTo>
                  <a:lnTo>
                    <a:pt x="3765" y="891"/>
                  </a:lnTo>
                  <a:lnTo>
                    <a:pt x="3765" y="867"/>
                  </a:lnTo>
                  <a:lnTo>
                    <a:pt x="3763" y="844"/>
                  </a:lnTo>
                  <a:lnTo>
                    <a:pt x="3761" y="822"/>
                  </a:lnTo>
                  <a:lnTo>
                    <a:pt x="3756" y="799"/>
                  </a:lnTo>
                  <a:lnTo>
                    <a:pt x="3750" y="777"/>
                  </a:lnTo>
                  <a:lnTo>
                    <a:pt x="3744" y="754"/>
                  </a:lnTo>
                  <a:lnTo>
                    <a:pt x="3737" y="733"/>
                  </a:lnTo>
                  <a:lnTo>
                    <a:pt x="3727" y="711"/>
                  </a:lnTo>
                  <a:lnTo>
                    <a:pt x="3718" y="690"/>
                  </a:lnTo>
                  <a:lnTo>
                    <a:pt x="3707" y="668"/>
                  </a:lnTo>
                  <a:lnTo>
                    <a:pt x="3694" y="647"/>
                  </a:lnTo>
                  <a:lnTo>
                    <a:pt x="3680" y="625"/>
                  </a:lnTo>
                  <a:lnTo>
                    <a:pt x="3667" y="604"/>
                  </a:lnTo>
                  <a:lnTo>
                    <a:pt x="3650" y="585"/>
                  </a:lnTo>
                  <a:lnTo>
                    <a:pt x="3635" y="563"/>
                  </a:lnTo>
                  <a:lnTo>
                    <a:pt x="3617" y="544"/>
                  </a:lnTo>
                  <a:lnTo>
                    <a:pt x="3600" y="524"/>
                  </a:lnTo>
                  <a:lnTo>
                    <a:pt x="3581" y="505"/>
                  </a:lnTo>
                  <a:lnTo>
                    <a:pt x="3560" y="485"/>
                  </a:lnTo>
                  <a:lnTo>
                    <a:pt x="3538" y="466"/>
                  </a:lnTo>
                  <a:lnTo>
                    <a:pt x="3515" y="448"/>
                  </a:lnTo>
                  <a:lnTo>
                    <a:pt x="3493" y="429"/>
                  </a:lnTo>
                  <a:lnTo>
                    <a:pt x="3468" y="411"/>
                  </a:lnTo>
                  <a:lnTo>
                    <a:pt x="3444" y="394"/>
                  </a:lnTo>
                  <a:lnTo>
                    <a:pt x="3418" y="374"/>
                  </a:lnTo>
                  <a:lnTo>
                    <a:pt x="3391" y="358"/>
                  </a:lnTo>
                  <a:lnTo>
                    <a:pt x="3363" y="341"/>
                  </a:lnTo>
                  <a:lnTo>
                    <a:pt x="3335" y="323"/>
                  </a:lnTo>
                  <a:lnTo>
                    <a:pt x="3307" y="308"/>
                  </a:lnTo>
                  <a:lnTo>
                    <a:pt x="3277" y="292"/>
                  </a:lnTo>
                  <a:lnTo>
                    <a:pt x="3245" y="277"/>
                  </a:lnTo>
                  <a:lnTo>
                    <a:pt x="3215" y="261"/>
                  </a:lnTo>
                  <a:lnTo>
                    <a:pt x="3181" y="245"/>
                  </a:lnTo>
                  <a:lnTo>
                    <a:pt x="3149" y="232"/>
                  </a:lnTo>
                  <a:lnTo>
                    <a:pt x="3115" y="216"/>
                  </a:lnTo>
                  <a:lnTo>
                    <a:pt x="3080" y="202"/>
                  </a:lnTo>
                  <a:lnTo>
                    <a:pt x="3046" y="191"/>
                  </a:lnTo>
                  <a:lnTo>
                    <a:pt x="3008" y="177"/>
                  </a:lnTo>
                  <a:lnTo>
                    <a:pt x="2973" y="164"/>
                  </a:lnTo>
                  <a:lnTo>
                    <a:pt x="2935" y="152"/>
                  </a:lnTo>
                  <a:lnTo>
                    <a:pt x="2898" y="140"/>
                  </a:lnTo>
                  <a:lnTo>
                    <a:pt x="2858" y="128"/>
                  </a:lnTo>
                  <a:lnTo>
                    <a:pt x="2821" y="119"/>
                  </a:lnTo>
                  <a:lnTo>
                    <a:pt x="2779" y="107"/>
                  </a:lnTo>
                  <a:lnTo>
                    <a:pt x="2740" y="97"/>
                  </a:lnTo>
                  <a:lnTo>
                    <a:pt x="2699" y="88"/>
                  </a:lnTo>
                  <a:lnTo>
                    <a:pt x="2657" y="78"/>
                  </a:lnTo>
                  <a:lnTo>
                    <a:pt x="2616" y="70"/>
                  </a:lnTo>
                  <a:lnTo>
                    <a:pt x="2573" y="62"/>
                  </a:lnTo>
                  <a:lnTo>
                    <a:pt x="2530" y="54"/>
                  </a:lnTo>
                  <a:lnTo>
                    <a:pt x="2487" y="47"/>
                  </a:lnTo>
                  <a:lnTo>
                    <a:pt x="2443" y="41"/>
                  </a:lnTo>
                  <a:lnTo>
                    <a:pt x="2398" y="33"/>
                  </a:lnTo>
                  <a:lnTo>
                    <a:pt x="2353" y="27"/>
                  </a:lnTo>
                  <a:lnTo>
                    <a:pt x="2308" y="23"/>
                  </a:lnTo>
                  <a:lnTo>
                    <a:pt x="2261" y="17"/>
                  </a:lnTo>
                  <a:lnTo>
                    <a:pt x="2216" y="13"/>
                  </a:lnTo>
                  <a:lnTo>
                    <a:pt x="2169" y="10"/>
                  </a:lnTo>
                  <a:lnTo>
                    <a:pt x="2123" y="8"/>
                  </a:lnTo>
                  <a:lnTo>
                    <a:pt x="2076" y="4"/>
                  </a:lnTo>
                  <a:lnTo>
                    <a:pt x="2027" y="2"/>
                  </a:lnTo>
                  <a:lnTo>
                    <a:pt x="1980" y="2"/>
                  </a:lnTo>
                  <a:lnTo>
                    <a:pt x="1931" y="0"/>
                  </a:lnTo>
                  <a:lnTo>
                    <a:pt x="1882" y="0"/>
                  </a:lnTo>
                </a:path>
              </a:pathLst>
            </a:custGeom>
            <a:noFill/>
            <a:ln w="3175">
              <a:solidFill>
                <a:srgbClr val="007E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1543" y="280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700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69" y="1648"/>
              <a:ext cx="1391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1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8" y="1954"/>
              <a:ext cx="976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2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27" y="2009"/>
              <a:ext cx="1357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5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2024"/>
              <a:ext cx="1357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0" name="Picture 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1" y="3385"/>
              <a:ext cx="1205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2" name="Picture 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3437"/>
              <a:ext cx="1156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830" y="3073"/>
              <a:ext cx="60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7ECB"/>
                  </a:solidFill>
                  <a:effectLst/>
                  <a:latin typeface="Arial" pitchFamily="34" charset="0"/>
                  <a:cs typeface="Arial" pitchFamily="34" charset="0"/>
                </a:rPr>
                <a:t>Distribution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18" name="Rectangle 46"/>
            <p:cNvSpPr>
              <a:spLocks noChangeArrowheads="1"/>
            </p:cNvSpPr>
            <p:nvPr/>
          </p:nvSpPr>
          <p:spPr bwMode="auto">
            <a:xfrm>
              <a:off x="1474" y="4065"/>
              <a:ext cx="12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7ECB"/>
                  </a:solidFill>
                  <a:effectLst/>
                  <a:latin typeface="Arial" pitchFamily="34" charset="0"/>
                  <a:cs typeface="Arial" pitchFamily="34" charset="0"/>
                </a:rPr>
                <a:t>End-of-life </a:t>
              </a:r>
              <a:r>
                <a:rPr kumimoji="0" lang="fr-FR" sz="1200" b="1" i="0" u="none" strike="noStrike" cap="none" normalizeH="0" baseline="0" dirty="0" err="1" smtClean="0">
                  <a:ln>
                    <a:noFill/>
                  </a:ln>
                  <a:solidFill>
                    <a:srgbClr val="007ECB"/>
                  </a:solidFill>
                  <a:effectLst/>
                  <a:latin typeface="Arial" pitchFamily="34" charset="0"/>
                  <a:cs typeface="Arial" pitchFamily="34" charset="0"/>
                </a:rPr>
                <a:t>processing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105" y="3974"/>
              <a:ext cx="22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007ECB"/>
                  </a:solidFill>
                  <a:effectLst/>
                  <a:latin typeface="Arial" pitchFamily="34" charset="0"/>
                  <a:cs typeface="Arial" pitchFamily="34" charset="0"/>
                </a:rPr>
                <a:t>Use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2123728" y="4149080"/>
            <a:ext cx="48245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6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Effectifs :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170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personnes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16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007ECB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6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CB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56 Chercheurs et Enseignants-Chercheurs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16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CB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5 autres enseignants-chercheurs (PAST et Emérite)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16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ECB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16 administratifs et techniques (pour 12,9 ETP)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16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~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70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doctorants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16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~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25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Post-docs, invités,… 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16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+ ~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50 stagiaires par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89"/>
          <p:cNvSpPr>
            <a:spLocks noChangeArrowheads="1"/>
          </p:cNvSpPr>
          <p:nvPr/>
        </p:nvSpPr>
        <p:spPr bwMode="auto">
          <a:xfrm rot="5400000">
            <a:off x="1979712" y="2132459"/>
            <a:ext cx="648071" cy="4104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vert="eaVert"/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" name="Rectangle 987"/>
          <p:cNvSpPr>
            <a:spLocks noChangeArrowheads="1"/>
          </p:cNvSpPr>
          <p:nvPr/>
        </p:nvSpPr>
        <p:spPr bwMode="auto">
          <a:xfrm rot="5400000">
            <a:off x="6443811" y="4005187"/>
            <a:ext cx="576461" cy="3887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vert="eaVert"/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Structuration scientifique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15816" y="1412776"/>
            <a:ext cx="3168352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FR" sz="4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2 pôles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FR" sz="9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</p:txBody>
      </p:sp>
      <p:sp>
        <p:nvSpPr>
          <p:cNvPr id="7" name="Rectangle 902"/>
          <p:cNvSpPr>
            <a:spLocks noChangeArrowheads="1"/>
          </p:cNvSpPr>
          <p:nvPr/>
        </p:nvSpPr>
        <p:spPr bwMode="auto">
          <a:xfrm>
            <a:off x="467544" y="3068960"/>
            <a:ext cx="36724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Optimisation</a:t>
            </a:r>
          </a:p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</a:t>
            </a:r>
            <a:r>
              <a:rPr lang="fr-F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et </a:t>
            </a:r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Syst</a:t>
            </a:r>
            <a:r>
              <a:rPr lang="fr-F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. de </a:t>
            </a:r>
            <a:r>
              <a:rPr lang="fr-FR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Prod</a:t>
            </a:r>
            <a:r>
              <a:rPr lang="fr-F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.</a:t>
            </a:r>
            <a:endParaRPr lang="fr-FR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8" name="Rectangle 903"/>
          <p:cNvSpPr>
            <a:spLocks noChangeArrowheads="1"/>
          </p:cNvSpPr>
          <p:nvPr/>
        </p:nvSpPr>
        <p:spPr bwMode="auto">
          <a:xfrm>
            <a:off x="5220072" y="3140968"/>
            <a:ext cx="31659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 Conception Intégrée</a:t>
            </a:r>
            <a:endParaRPr lang="fr-FR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9" name="Rectangle 904"/>
          <p:cNvSpPr>
            <a:spLocks noChangeArrowheads="1"/>
          </p:cNvSpPr>
          <p:nvPr/>
        </p:nvSpPr>
        <p:spPr bwMode="auto">
          <a:xfrm rot="5400000">
            <a:off x="6473715" y="3327087"/>
            <a:ext cx="516405" cy="3887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vert="eaVert"/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905"/>
          <p:cNvSpPr>
            <a:spLocks noChangeArrowheads="1"/>
          </p:cNvSpPr>
          <p:nvPr/>
        </p:nvSpPr>
        <p:spPr bwMode="auto">
          <a:xfrm>
            <a:off x="5220072" y="5169145"/>
            <a:ext cx="31066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Conception 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Collaborative</a:t>
            </a:r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88"/>
          <p:cNvSpPr>
            <a:spLocks noChangeArrowheads="1"/>
          </p:cNvSpPr>
          <p:nvPr/>
        </p:nvSpPr>
        <p:spPr bwMode="auto">
          <a:xfrm rot="5400000">
            <a:off x="6203812" y="2372854"/>
            <a:ext cx="1056212" cy="38877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vert="eaVert"/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4" name="Rectangle 989"/>
          <p:cNvSpPr>
            <a:spLocks noChangeArrowheads="1"/>
          </p:cNvSpPr>
          <p:nvPr/>
        </p:nvSpPr>
        <p:spPr bwMode="auto">
          <a:xfrm rot="5400000">
            <a:off x="1907504" y="3789239"/>
            <a:ext cx="792485" cy="4104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vert="eaVert"/>
          <a:lstStyle/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7" name="Text Box 992"/>
          <p:cNvSpPr txBox="1">
            <a:spLocks noChangeArrowheads="1"/>
          </p:cNvSpPr>
          <p:nvPr/>
        </p:nvSpPr>
        <p:spPr bwMode="auto">
          <a:xfrm>
            <a:off x="548481" y="3908106"/>
            <a:ext cx="344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</a:rPr>
              <a:t>Optimisation Combinatoire</a:t>
            </a:r>
          </a:p>
        </p:txBody>
      </p:sp>
      <p:sp>
        <p:nvSpPr>
          <p:cNvPr id="98" name="Text Box 993"/>
          <p:cNvSpPr txBox="1">
            <a:spLocks noChangeArrowheads="1"/>
          </p:cNvSpPr>
          <p:nvPr/>
        </p:nvSpPr>
        <p:spPr bwMode="auto">
          <a:xfrm>
            <a:off x="251520" y="4652738"/>
            <a:ext cx="410445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</a:rPr>
              <a:t>Recherche Opérationnelle pour </a:t>
            </a:r>
          </a:p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</a:rPr>
              <a:t>les Systèmes de Production</a:t>
            </a:r>
          </a:p>
        </p:txBody>
      </p:sp>
      <p:sp>
        <p:nvSpPr>
          <p:cNvPr id="99" name="Text Box 994"/>
          <p:cNvSpPr txBox="1">
            <a:spLocks noChangeArrowheads="1"/>
          </p:cNvSpPr>
          <p:nvPr/>
        </p:nvSpPr>
        <p:spPr bwMode="auto">
          <a:xfrm>
            <a:off x="753517" y="5491362"/>
            <a:ext cx="3173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</a:rPr>
              <a:t>Gestion et 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</a:rPr>
              <a:t>Conduite </a:t>
            </a:r>
            <a:r>
              <a:rPr lang="fr-FR" sz="2000" b="1" dirty="0">
                <a:solidFill>
                  <a:schemeClr val="tx1"/>
                </a:solidFill>
                <a:latin typeface="Arial" pitchFamily="34" charset="0"/>
              </a:rPr>
              <a:t>des </a:t>
            </a:r>
          </a:p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</a:rPr>
              <a:t>Systèmes de 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</a:rPr>
              <a:t>Production</a:t>
            </a:r>
            <a:endParaRPr lang="fr-FR" sz="2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0" name="Text Box 995"/>
          <p:cNvSpPr txBox="1">
            <a:spLocks noChangeArrowheads="1"/>
          </p:cNvSpPr>
          <p:nvPr/>
        </p:nvSpPr>
        <p:spPr bwMode="auto">
          <a:xfrm>
            <a:off x="4845485" y="3871567"/>
            <a:ext cx="38274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</a:rPr>
              <a:t>Système d’Information, </a:t>
            </a:r>
            <a:br>
              <a:rPr lang="fr-FR" sz="2000" b="1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</a:rPr>
              <a:t>conception </a:t>
            </a:r>
            <a:r>
              <a:rPr lang="fr-FR" sz="2000" b="1" dirty="0" err="1" smtClean="0">
                <a:solidFill>
                  <a:schemeClr val="tx1"/>
                </a:solidFill>
                <a:latin typeface="Arial" pitchFamily="34" charset="0"/>
              </a:rPr>
              <a:t>RobustE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</a:rPr>
              <a:t> des Produits</a:t>
            </a:r>
            <a:endParaRPr lang="fr-FR" sz="2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1" name="Text Box 996"/>
          <p:cNvSpPr txBox="1">
            <a:spLocks noChangeArrowheads="1"/>
          </p:cNvSpPr>
          <p:nvPr/>
        </p:nvSpPr>
        <p:spPr bwMode="auto">
          <a:xfrm>
            <a:off x="4860156" y="5805265"/>
            <a:ext cx="3704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</a:rPr>
              <a:t>Conception Produit /</a:t>
            </a:r>
            <a:r>
              <a:rPr lang="fr-FR" sz="2000" b="1" dirty="0" err="1" smtClean="0">
                <a:solidFill>
                  <a:schemeClr val="tx1"/>
                </a:solidFill>
                <a:latin typeface="Arial" pitchFamily="34" charset="0"/>
              </a:rPr>
              <a:t>Process</a:t>
            </a:r>
            <a:endParaRPr lang="fr-FR" sz="2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3131840" y="1196752"/>
            <a:ext cx="2808312" cy="1008112"/>
          </a:xfrm>
          <a:prstGeom prst="ellipse">
            <a:avLst/>
          </a:prstGeom>
          <a:solidFill>
            <a:srgbClr val="CCECFF">
              <a:alpha val="16863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251520" y="2924944"/>
            <a:ext cx="4104456" cy="3672408"/>
          </a:xfrm>
          <a:prstGeom prst="roundRect">
            <a:avLst/>
          </a:prstGeom>
          <a:solidFill>
            <a:srgbClr val="33CCFF">
              <a:alpha val="5098"/>
            </a:srgb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4788024" y="2924944"/>
            <a:ext cx="3888432" cy="3672408"/>
          </a:xfrm>
          <a:prstGeom prst="roundRect">
            <a:avLst/>
          </a:prstGeom>
          <a:solidFill>
            <a:srgbClr val="33CCFF">
              <a:alpha val="5098"/>
            </a:srgb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Connecteur en angle 24"/>
          <p:cNvCxnSpPr>
            <a:stCxn id="20" idx="4"/>
            <a:endCxn id="21" idx="0"/>
          </p:cNvCxnSpPr>
          <p:nvPr/>
        </p:nvCxnSpPr>
        <p:spPr bwMode="auto">
          <a:xfrm rot="5400000">
            <a:off x="3059832" y="1448780"/>
            <a:ext cx="720080" cy="2232248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en angle 26"/>
          <p:cNvCxnSpPr>
            <a:endCxn id="23" idx="0"/>
          </p:cNvCxnSpPr>
          <p:nvPr/>
        </p:nvCxnSpPr>
        <p:spPr bwMode="auto">
          <a:xfrm>
            <a:off x="4427984" y="2564904"/>
            <a:ext cx="2304256" cy="36004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914"/>
            <a:ext cx="8891588" cy="104260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3200" kern="1200" dirty="0" smtClean="0">
                <a:ea typeface="+mn-ea"/>
                <a:cs typeface="+mn-cs"/>
              </a:rPr>
              <a:t>Gestion et Conduite des Systèmes de Production (GCSP)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5436096" cy="431981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altLang="fr-F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Pour les systèmes de production de biens et de services </a:t>
            </a:r>
            <a:r>
              <a:rPr lang="fr-FR" altLang="fr-FR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dynamiques</a:t>
            </a:r>
            <a:r>
              <a:rPr lang="fr-FR" altLang="fr-F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soumis à des </a:t>
            </a:r>
            <a:r>
              <a:rPr lang="fr-FR" altLang="fr-FR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incertitudes</a:t>
            </a:r>
            <a:r>
              <a:rPr lang="fr-FR" altLang="fr-F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comment aider à la </a:t>
            </a:r>
            <a:r>
              <a:rPr lang="fr-FR" altLang="fr-FR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prise de décisions </a:t>
            </a:r>
            <a:r>
              <a:rPr lang="fr-FR" altLang="fr-F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pour </a:t>
            </a:r>
            <a:r>
              <a:rPr lang="fr-FR" altLang="fr-FR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garantir </a:t>
            </a:r>
            <a:r>
              <a:rPr lang="fr-FR" altLang="fr-F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 bonnes</a:t>
            </a:r>
            <a:r>
              <a:rPr lang="fr-FR" altLang="fr-FR" sz="24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performances malgré les incertitudes </a:t>
            </a:r>
            <a:r>
              <a:rPr lang="fr-FR" altLang="fr-FR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fr-FR" altLang="fr-FR" sz="16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rgbClr val="007ECB"/>
              </a:solidFill>
            </a:endParaRPr>
          </a:p>
          <a:p>
            <a:pPr marL="358775" lvl="2" indent="-358775">
              <a:lnSpc>
                <a:spcPct val="100000"/>
              </a:lnSpc>
              <a:buNone/>
            </a:pPr>
            <a:r>
              <a:rPr lang="fr-FR" altLang="fr-FR" sz="2000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fr-FR" altLang="fr-FR" sz="2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MODÉLISATION – ANALYSE - OPTIMISATION</a:t>
            </a:r>
          </a:p>
          <a:p>
            <a:pPr marL="815975" lvl="3" indent="-358775"/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Stochastiques </a:t>
            </a:r>
            <a:br>
              <a:rPr lang="fr-FR" altLang="fr-FR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fr-FR" altLang="fr-FR" sz="11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Réseaux de Files d’Attente, Réseaux de </a:t>
            </a:r>
            <a:r>
              <a:rPr lang="fr-FR" altLang="fr-FR" sz="1100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Petri</a:t>
            </a:r>
            <a:r>
              <a:rPr lang="fr-FR" altLang="fr-FR" sz="11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Stochastiques, Chaînes de Markov, Simulation, Processus de Décision Markovien, …</a:t>
            </a:r>
            <a:endParaRPr lang="fr-FR" altLang="fr-FR" i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15975" lvl="3" indent="-358775"/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Déterministes</a:t>
            </a:r>
            <a:br>
              <a:rPr lang="fr-FR" altLang="fr-FR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fr-FR" altLang="fr-FR" sz="11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Programmes Linéaires, Automates, </a:t>
            </a:r>
            <a:r>
              <a:rPr lang="fr-FR" altLang="fr-FR" sz="1100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RdP</a:t>
            </a:r>
            <a:r>
              <a:rPr lang="fr-FR" altLang="fr-FR" sz="11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Raisonnement logique, Modèles par intervalles… </a:t>
            </a:r>
            <a:endParaRPr lang="fr-FR" altLang="fr-FR" i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116000"/>
              </a:lnSpc>
              <a:buNone/>
            </a:pPr>
            <a:endParaRPr lang="en-US" sz="2400" dirty="0" smtClean="0">
              <a:solidFill>
                <a:srgbClr val="007ECB"/>
              </a:solidFill>
            </a:endParaRPr>
          </a:p>
          <a:p>
            <a:pPr lvl="1" eaLnBrk="1" hangingPunct="1">
              <a:lnSpc>
                <a:spcPct val="116000"/>
              </a:lnSpc>
              <a:spcBef>
                <a:spcPts val="1800"/>
              </a:spcBef>
              <a:buNone/>
            </a:pPr>
            <a:endParaRPr lang="fr-FR" sz="1800" i="1" dirty="0" smtClean="0">
              <a:solidFill>
                <a:schemeClr val="tx1"/>
              </a:solidFill>
            </a:endParaRPr>
          </a:p>
        </p:txBody>
      </p:sp>
      <p:pic>
        <p:nvPicPr>
          <p:cNvPr id="2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25" y="3645024"/>
            <a:ext cx="1666875" cy="11239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1" name="Picture 6" descr="http://blog.priveinternational.com/wp-content/uploads/2010/08/Eurocopter-EC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591" y="1196752"/>
            <a:ext cx="1287713" cy="8391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2" name="Picture 8" descr="http://www.masimosemiconductor.com/images/spire_bandwidth_semiconductor/facilities/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4744"/>
            <a:ext cx="1363587" cy="906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3" name="Picture 12" descr="http://referentiel.nouvelobs.com/file/1757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1378881" cy="775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04864"/>
            <a:ext cx="1042737" cy="12165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6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1224136" cy="10302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1350151" cy="10081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6" name="ZoneTexte 11"/>
          <p:cNvSpPr txBox="1">
            <a:spLocks noChangeArrowheads="1"/>
          </p:cNvSpPr>
          <p:nvPr/>
        </p:nvSpPr>
        <p:spPr bwMode="auto">
          <a:xfrm>
            <a:off x="251520" y="5373216"/>
            <a:ext cx="5388013" cy="12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86000"/>
              </a:lnSpc>
              <a:spcBef>
                <a:spcPts val="700"/>
              </a:spcBef>
              <a:buFont typeface="Arial" pitchFamily="34" charset="0"/>
              <a:buNone/>
            </a:pPr>
            <a:r>
              <a:rPr lang="fr-FR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Aspects génériques    </a:t>
            </a:r>
            <a:endParaRPr lang="fr-FR" altLang="ja-JP" sz="24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eaLnBrk="1" hangingPunct="1">
              <a:lnSpc>
                <a:spcPct val="86000"/>
              </a:lnSpc>
              <a:spcBef>
                <a:spcPts val="700"/>
              </a:spcBef>
              <a:buFont typeface="Arial" pitchFamily="34" charset="0"/>
              <a:buNone/>
            </a:pPr>
            <a:r>
              <a:rPr lang="fr-FR" altLang="ja-JP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&amp;   </a:t>
            </a:r>
          </a:p>
          <a:p>
            <a:pPr marL="342900" indent="-342900" eaLnBrk="1" hangingPunct="1">
              <a:lnSpc>
                <a:spcPct val="86000"/>
              </a:lnSpc>
              <a:spcBef>
                <a:spcPts val="700"/>
              </a:spcBef>
              <a:buFont typeface="Arial" pitchFamily="34" charset="0"/>
              <a:buNone/>
            </a:pPr>
            <a:r>
              <a:rPr lang="fr-FR" altLang="ja-JP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	     Problématiques </a:t>
            </a:r>
            <a:r>
              <a:rPr lang="fr-FR" altLang="ja-JP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industrielles</a:t>
            </a:r>
            <a:endParaRPr lang="fr-FR" altLang="fr-FR" sz="2400" dirty="0"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05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33256"/>
            <a:ext cx="1368152" cy="9525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0" name="Picture 4" descr="http://www.enerzine.com/UserFiles/Image/breve9510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41168"/>
            <a:ext cx="1152128" cy="8633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1943100" y="-100013"/>
            <a:ext cx="6948488" cy="13112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mtClean="0"/>
              <a:t>Thèmes de recherche</a:t>
            </a: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0" y="4509120"/>
            <a:ext cx="5760640" cy="17281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342900" indent="-342900" algn="ctr">
              <a:buFont typeface="Times New Roman" pitchFamily="16" charset="0"/>
              <a:buNone/>
              <a:defRPr/>
            </a:pPr>
            <a:r>
              <a:rPr lang="fr-FR" sz="2000" b="1" kern="0" dirty="0">
                <a:solidFill>
                  <a:schemeClr val="accent2"/>
                </a:solidFill>
                <a:latin typeface="+mn-lt"/>
                <a:ea typeface="Times New Roman" pitchFamily="18" charset="0"/>
                <a:cs typeface="Arial" charset="0"/>
              </a:rPr>
              <a:t>Sûreté et maîtrise des risques</a:t>
            </a:r>
          </a:p>
          <a:p>
            <a:pPr marL="342900" indent="-342900" algn="ctr">
              <a:lnSpc>
                <a:spcPct val="104000"/>
              </a:lnSpc>
              <a:buFont typeface="Times New Roman" pitchFamily="16" charset="0"/>
              <a:buNone/>
              <a:defRPr/>
            </a:pPr>
            <a:endParaRPr lang="fr-FR" sz="1600" kern="0" dirty="0">
              <a:solidFill>
                <a:srgbClr val="7030A0"/>
              </a:solidFill>
              <a:ea typeface="Times New Roman" pitchFamily="18" charset="0"/>
              <a:cs typeface="Arial" charset="0"/>
            </a:endParaRPr>
          </a:p>
          <a:p>
            <a:pPr marL="342900" indent="-342900" algn="ctr">
              <a:lnSpc>
                <a:spcPct val="104000"/>
              </a:lnSpc>
              <a:buFont typeface="Times New Roman" pitchFamily="16" charset="0"/>
              <a:buNone/>
              <a:defRPr/>
            </a:pPr>
            <a:endParaRPr lang="fr-FR" sz="1600" kern="0" dirty="0">
              <a:solidFill>
                <a:srgbClr val="7030A0"/>
              </a:solidFill>
              <a:ea typeface="Times New Roman" pitchFamily="18" charset="0"/>
              <a:cs typeface="Arial" charset="0"/>
            </a:endParaRPr>
          </a:p>
          <a:p>
            <a:pPr marL="92075">
              <a:lnSpc>
                <a:spcPct val="104000"/>
              </a:lnSpc>
              <a:buFont typeface="Times New Roman" pitchFamily="16" charset="0"/>
              <a:buNone/>
              <a:defRPr/>
            </a:pPr>
            <a:r>
              <a:rPr lang="fr-FR" sz="1600" i="1" kern="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charset="0"/>
              </a:rPr>
              <a:t>concevoir un </a:t>
            </a:r>
            <a:r>
              <a:rPr lang="fr-FR" sz="1600" i="1" kern="0" dirty="0">
                <a:solidFill>
                  <a:srgbClr val="0070C0"/>
                </a:solidFill>
                <a:latin typeface="+mn-lt"/>
                <a:ea typeface="Times New Roman" pitchFamily="18" charset="0"/>
                <a:cs typeface="Arial" charset="0"/>
              </a:rPr>
              <a:t>système de pilotage garantissant</a:t>
            </a:r>
            <a:r>
              <a:rPr lang="fr-FR" sz="1600" i="1" kern="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charset="0"/>
              </a:rPr>
              <a:t> que le système fonctionne comme spécifié, malgré l’occurrence des </a:t>
            </a:r>
            <a:r>
              <a:rPr lang="fr-FR" sz="1600" i="1" kern="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charset="0"/>
              </a:rPr>
              <a:t>aléas</a:t>
            </a:r>
            <a:endParaRPr lang="fr-FR" sz="18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Times New Roman" pitchFamily="16" charset="0"/>
              <a:buNone/>
              <a:defRPr/>
            </a:pPr>
            <a:endParaRPr lang="fr-FR" sz="1600" kern="0" dirty="0">
              <a:solidFill>
                <a:srgbClr val="000000"/>
              </a:solidFill>
              <a:latin typeface="+mn-lt"/>
              <a:ea typeface="Times New Roman" pitchFamily="18" charset="0"/>
              <a:cs typeface="Arial" charset="0"/>
            </a:endParaRPr>
          </a:p>
          <a:p>
            <a:pPr marL="342900" indent="-342900">
              <a:buFont typeface="Times New Roman" pitchFamily="16" charset="0"/>
              <a:buNone/>
              <a:defRPr/>
            </a:pPr>
            <a:endParaRPr lang="fr-FR" altLang="ja-JP" sz="1600" b="1" kern="0" dirty="0">
              <a:solidFill>
                <a:schemeClr val="accent2"/>
              </a:solidFill>
              <a:latin typeface="+mn-lt"/>
              <a:ea typeface="ＭＳ Ｐゴシック" pitchFamily="28" charset="-128"/>
              <a:cs typeface="Arial" charset="0"/>
            </a:endParaRPr>
          </a:p>
        </p:txBody>
      </p:sp>
      <p:sp>
        <p:nvSpPr>
          <p:cNvPr id="10245" name="Rectangle 16"/>
          <p:cNvSpPr>
            <a:spLocks noChangeArrowheads="1"/>
          </p:cNvSpPr>
          <p:nvPr/>
        </p:nvSpPr>
        <p:spPr bwMode="auto">
          <a:xfrm>
            <a:off x="0" y="1916832"/>
            <a:ext cx="5616624" cy="16561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92075" algn="ctr" eaLnBrk="1" hangingPunct="1">
              <a:lnSpc>
                <a:spcPct val="116000"/>
              </a:lnSpc>
              <a:spcBef>
                <a:spcPts val="700"/>
              </a:spcBef>
              <a:buFont typeface="Arial" pitchFamily="34" charset="0"/>
              <a:buNone/>
              <a:defRPr/>
            </a:pPr>
            <a:r>
              <a:rPr lang="fr-FR" sz="2000" b="1" dirty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Gestion</a:t>
            </a:r>
            <a:r>
              <a:rPr lang="fr-FR" sz="1800" b="1" dirty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des flux physiques</a:t>
            </a:r>
            <a:br>
              <a:rPr lang="fr-FR" sz="2000" b="1" dirty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fr-FR" sz="2000" b="1" dirty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 énergétiques</a:t>
            </a:r>
          </a:p>
          <a:p>
            <a:pPr marL="92075" algn="ctr">
              <a:defRPr/>
            </a:pPr>
            <a:endParaRPr lang="fr-FR" sz="1400" b="1" dirty="0">
              <a:solidFill>
                <a:schemeClr val="accent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2075">
              <a:defRPr/>
            </a:pPr>
            <a:r>
              <a:rPr lang="fr-FR" altLang="ja-JP" i="1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proposer des </a:t>
            </a:r>
            <a:r>
              <a:rPr lang="fr-FR" altLang="ja-JP" i="1" dirty="0">
                <a:solidFill>
                  <a:srgbClr val="0070C0"/>
                </a:solidFill>
                <a:latin typeface="Arial" pitchFamily="34" charset="0"/>
                <a:ea typeface="ＭＳ Ｐゴシック"/>
                <a:cs typeface="Arial" pitchFamily="34" charset="0"/>
              </a:rPr>
              <a:t>méthodes d’aide à la décision</a:t>
            </a:r>
            <a:r>
              <a:rPr lang="fr-FR" altLang="ja-JP" i="1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pour </a:t>
            </a:r>
            <a:r>
              <a:rPr lang="fr-FR" altLang="ja-JP" i="1" dirty="0">
                <a:solidFill>
                  <a:srgbClr val="0070C0"/>
                </a:solidFill>
                <a:latin typeface="Arial" pitchFamily="34" charset="0"/>
                <a:ea typeface="ＭＳ Ｐゴシック"/>
                <a:cs typeface="Arial" pitchFamily="34" charset="0"/>
              </a:rPr>
              <a:t>améliorer</a:t>
            </a:r>
            <a:r>
              <a:rPr lang="fr-FR" altLang="ja-JP" i="1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les performances du système</a:t>
            </a:r>
          </a:p>
          <a:p>
            <a:pPr marL="92075">
              <a:lnSpc>
                <a:spcPct val="244000"/>
              </a:lnSpc>
              <a:defRPr/>
            </a:pPr>
            <a:endParaRPr lang="fr-FR" altLang="ja-JP" sz="1050" i="1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92075" algn="ctr" eaLnBrk="1" hangingPunct="1">
              <a:lnSpc>
                <a:spcPct val="86000"/>
              </a:lnSpc>
              <a:spcBef>
                <a:spcPts val="700"/>
              </a:spcBef>
              <a:buFont typeface="Arial" pitchFamily="34" charset="0"/>
              <a:buNone/>
              <a:defRPr/>
            </a:pPr>
            <a:endParaRPr lang="fr-FR" altLang="ja-JP" sz="1600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92075" eaLnBrk="1" hangingPunct="1">
              <a:lnSpc>
                <a:spcPct val="116000"/>
              </a:lnSpc>
              <a:spcBef>
                <a:spcPts val="700"/>
              </a:spcBef>
              <a:buFont typeface="Arial" pitchFamily="34" charset="0"/>
              <a:buNone/>
              <a:defRPr/>
            </a:pPr>
            <a:endParaRPr lang="fr-FR" altLang="ja-JP" sz="1600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1989" name="ZoneTexte 6"/>
          <p:cNvSpPr txBox="1">
            <a:spLocks noChangeArrowheads="1"/>
          </p:cNvSpPr>
          <p:nvPr/>
        </p:nvSpPr>
        <p:spPr bwMode="auto">
          <a:xfrm>
            <a:off x="250825" y="1268413"/>
            <a:ext cx="1841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>
            <a:off x="5076056" y="1484784"/>
            <a:ext cx="3888432" cy="276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defRPr/>
            </a:pPr>
            <a:endParaRPr lang="fr-FR" altLang="ja-JP" sz="1600" i="1" dirty="0" smtClean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92075">
              <a:defRPr/>
            </a:pPr>
            <a:endParaRPr lang="fr-FR" altLang="ja-JP" sz="900" i="1" dirty="0" smtClean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lvl="2" indent="-249238">
              <a:lnSpc>
                <a:spcPct val="96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fr-FR" altLang="ja-JP" sz="1600" b="1" dirty="0" smtClean="0">
                <a:solidFill>
                  <a:srgbClr val="000000"/>
                </a:solidFill>
                <a:latin typeface="Arial" charset="0"/>
              </a:rPr>
              <a:t>Conduite robuste de flux </a:t>
            </a:r>
            <a:endParaRPr lang="fr-FR" sz="1600" b="1" dirty="0" smtClean="0">
              <a:solidFill>
                <a:srgbClr val="000000"/>
              </a:solidFill>
              <a:latin typeface="Arial" charset="0"/>
            </a:endParaRPr>
          </a:p>
          <a:p>
            <a:pPr lvl="2" indent="-249238">
              <a:lnSpc>
                <a:spcPct val="96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fr-FR" altLang="ja-JP" sz="1600" b="1" dirty="0" smtClean="0">
                <a:solidFill>
                  <a:srgbClr val="000000"/>
                </a:solidFill>
                <a:latin typeface="Arial" charset="0"/>
              </a:rPr>
              <a:t>Evaluation de performances</a:t>
            </a:r>
          </a:p>
          <a:p>
            <a:pPr lvl="2" indent="-249238">
              <a:lnSpc>
                <a:spcPct val="96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</a:rPr>
              <a:t>Gestion des stocks </a:t>
            </a:r>
            <a:endParaRPr lang="fr-FR" altLang="ja-JP" sz="1600" b="1" dirty="0" smtClean="0">
              <a:solidFill>
                <a:srgbClr val="000000"/>
              </a:solidFill>
              <a:latin typeface="Arial" charset="0"/>
            </a:endParaRPr>
          </a:p>
          <a:p>
            <a:pPr lvl="2" indent="-249238">
              <a:lnSpc>
                <a:spcPct val="96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 charset="0"/>
              </a:rPr>
              <a:t>Optimisation des flux dans les chaînes logistiques</a:t>
            </a:r>
          </a:p>
          <a:p>
            <a:pPr lvl="2" indent="-249238">
              <a:lnSpc>
                <a:spcPct val="96000"/>
              </a:lnSpc>
              <a:spcBef>
                <a:spcPts val="500"/>
              </a:spcBef>
              <a:buFont typeface="Arial" charset="0"/>
              <a:buChar char="•"/>
              <a:defRPr/>
            </a:pPr>
            <a:endParaRPr lang="fr-FR" sz="1600" b="1" dirty="0" smtClean="0">
              <a:solidFill>
                <a:srgbClr val="000000"/>
              </a:solidFill>
              <a:latin typeface="Arial" charset="0"/>
            </a:endParaRPr>
          </a:p>
          <a:p>
            <a:pPr marL="92075">
              <a:defRPr/>
            </a:pPr>
            <a:endParaRPr lang="fr-FR" altLang="ja-JP" dirty="0" smtClean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96136" y="4509120"/>
            <a:ext cx="3636912" cy="179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ct val="104000"/>
              </a:lnSpc>
              <a:buFont typeface="Times New Roman" pitchFamily="16" charset="0"/>
              <a:buNone/>
              <a:defRPr/>
            </a:pPr>
            <a:endParaRPr lang="fr-FR" altLang="ja-JP" sz="1600" i="1" dirty="0" smtClean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65125" lvl="2" indent="-269875">
              <a:lnSpc>
                <a:spcPct val="96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fr-FR" altLang="ja-JP" sz="16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Supervision - reconfiguration</a:t>
            </a:r>
          </a:p>
          <a:p>
            <a:pPr marL="365125" lvl="2" indent="-269875">
              <a:lnSpc>
                <a:spcPct val="96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fr-FR" altLang="ja-JP" sz="16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Diagnostic</a:t>
            </a:r>
          </a:p>
          <a:p>
            <a:pPr marL="365125" lvl="2" indent="-269875">
              <a:lnSpc>
                <a:spcPct val="96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fr-FR" altLang="ja-JP" sz="16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Maintenance</a:t>
            </a:r>
          </a:p>
          <a:p>
            <a:pPr marL="365125" lvl="2" indent="-269875">
              <a:lnSpc>
                <a:spcPct val="96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fr-FR" altLang="ja-JP" sz="16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Gestion des risques</a:t>
            </a:r>
          </a:p>
          <a:p>
            <a:endParaRPr lang="fr-FR" altLang="ja-JP" sz="1600" i="1" dirty="0" smtClean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2915816" y="4869160"/>
            <a:ext cx="374441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Objectif </a:t>
            </a:r>
          </a:p>
          <a:p>
            <a:pPr algn="ctr"/>
            <a:r>
              <a:rPr lang="fr-FR" dirty="0" smtClean="0"/>
              <a:t>Améliorer la disponibilité</a:t>
            </a:r>
          </a:p>
          <a:p>
            <a:pPr algn="ctr"/>
            <a:r>
              <a:rPr lang="fr-FR" dirty="0" smtClean="0"/>
              <a:t>Éviter  les défaillances</a:t>
            </a:r>
          </a:p>
          <a:p>
            <a:pPr algn="ctr"/>
            <a:r>
              <a:rPr lang="fr-FR" dirty="0" smtClean="0"/>
              <a:t>Minimiser les </a:t>
            </a:r>
            <a:r>
              <a:rPr lang="fr-FR" dirty="0" err="1" smtClean="0"/>
              <a:t>côuts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2" y="76200"/>
            <a:ext cx="8280151" cy="990600"/>
          </a:xfrm>
        </p:spPr>
        <p:txBody>
          <a:bodyPr/>
          <a:lstStyle/>
          <a:p>
            <a:r>
              <a:rPr lang="fr-FR" dirty="0" smtClean="0"/>
              <a:t>Activités de recherche en sûreté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813093"/>
            <a:ext cx="2448636" cy="674497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28050" y="1196752"/>
            <a:ext cx="7345363" cy="3024336"/>
          </a:xfrm>
          <a:prstGeom prst="ellipse">
            <a:avLst/>
          </a:prstGeom>
          <a:solidFill>
            <a:srgbClr val="FFEEBD"/>
          </a:solidFill>
          <a:ln w="9525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301077" y="3431840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732627" y="1560178"/>
            <a:ext cx="2879725" cy="151288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t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</a:rPr>
              <a:t>SURVEILLANCE</a:t>
            </a:r>
            <a:endParaRPr lang="fr-FR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045739" y="1560178"/>
            <a:ext cx="2881313" cy="1368425"/>
          </a:xfrm>
          <a:prstGeom prst="ellipse">
            <a:avLst/>
          </a:prstGeom>
          <a:gradFill rotWithShape="1">
            <a:gsLst>
              <a:gs pos="0">
                <a:srgbClr val="66CCFF">
                  <a:gamma/>
                  <a:tint val="0"/>
                  <a:invGamma/>
                </a:srgbClr>
              </a:gs>
              <a:gs pos="100000">
                <a:srgbClr val="66CC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t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</a:rPr>
              <a:t>DIAGNOSTIC</a:t>
            </a:r>
            <a:endParaRPr lang="fr-FR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532306" y="2623264"/>
            <a:ext cx="2879725" cy="15128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000000"/>
                </a:solidFill>
                <a:latin typeface="Arial" pitchFamily="34" charset="0"/>
              </a:rPr>
              <a:t>MAINTENANCE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2051720" y="4320479"/>
            <a:ext cx="5040560" cy="242088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Flèche droite 25"/>
          <p:cNvSpPr/>
          <p:nvPr/>
        </p:nvSpPr>
        <p:spPr bwMode="auto">
          <a:xfrm>
            <a:off x="323528" y="4653136"/>
            <a:ext cx="1584176" cy="1872208"/>
          </a:xfrm>
          <a:prstGeom prst="rightArrow">
            <a:avLst>
              <a:gd name="adj1" fmla="val 50000"/>
              <a:gd name="adj2" fmla="val 38456"/>
            </a:avLst>
          </a:prstGeom>
          <a:solidFill>
            <a:srgbClr val="FFEBAB"/>
          </a:solidFill>
          <a:ln>
            <a:solidFill>
              <a:srgbClr val="FFEBA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Composants,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Données &amp;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information</a:t>
            </a:r>
          </a:p>
        </p:txBody>
      </p:sp>
      <p:sp>
        <p:nvSpPr>
          <p:cNvPr id="27" name="Flèche droite 26"/>
          <p:cNvSpPr/>
          <p:nvPr/>
        </p:nvSpPr>
        <p:spPr bwMode="auto">
          <a:xfrm>
            <a:off x="7380312" y="4725144"/>
            <a:ext cx="1547664" cy="1800200"/>
          </a:xfrm>
          <a:prstGeom prst="rightArrow">
            <a:avLst/>
          </a:prstGeom>
          <a:solidFill>
            <a:srgbClr val="CCCCFF"/>
          </a:solidFill>
          <a:ln w="9525" cap="flat" cmpd="sng" algn="ctr">
            <a:solidFill>
              <a:srgbClr val="CCCC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Détection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i="1" dirty="0" smtClean="0">
                <a:latin typeface="Tahoma" pitchFamily="34" charset="0"/>
              </a:rPr>
              <a:t>Diagnostic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Pronostic</a:t>
            </a:r>
          </a:p>
        </p:txBody>
      </p:sp>
      <p:sp>
        <p:nvSpPr>
          <p:cNvPr id="37" name="Rectangle à coins arrondis 36"/>
          <p:cNvSpPr/>
          <p:nvPr/>
        </p:nvSpPr>
        <p:spPr bwMode="auto">
          <a:xfrm rot="21429555">
            <a:off x="5592393" y="6210490"/>
            <a:ext cx="717857" cy="5134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Bond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Graph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 rot="21429555">
            <a:off x="5305879" y="5419463"/>
            <a:ext cx="775501" cy="57606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 smtClean="0">
                <a:solidFill>
                  <a:srgbClr val="000000"/>
                </a:solidFill>
                <a:latin typeface="Tahoma" pitchFamily="34" charset="0"/>
              </a:rPr>
              <a:t>Genetic</a:t>
            </a:r>
            <a:endParaRPr lang="fr-FR" sz="1200" i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Algo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 bwMode="auto">
          <a:xfrm rot="21429555">
            <a:off x="2133673" y="4766054"/>
            <a:ext cx="556174" cy="4151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 smtClean="0">
                <a:solidFill>
                  <a:srgbClr val="000000"/>
                </a:solidFill>
                <a:latin typeface="Tahoma" pitchFamily="34" charset="0"/>
              </a:rPr>
              <a:t>RdP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 bwMode="auto">
          <a:xfrm rot="1301812">
            <a:off x="6127202" y="5425773"/>
            <a:ext cx="896909" cy="4786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Automate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Tempori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Rectangle à coins arrondis 40"/>
          <p:cNvSpPr/>
          <p:nvPr/>
        </p:nvSpPr>
        <p:spPr bwMode="auto">
          <a:xfrm rot="21429555">
            <a:off x="3212115" y="4764563"/>
            <a:ext cx="494273" cy="34583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80008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PCA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 rot="21429555">
            <a:off x="3361661" y="5347542"/>
            <a:ext cx="779070" cy="57606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 smtClean="0">
                <a:solidFill>
                  <a:srgbClr val="000000"/>
                </a:solidFill>
                <a:latin typeface="Tahoma" pitchFamily="34" charset="0"/>
              </a:rPr>
              <a:t>Proces</a:t>
            </a:r>
            <a:r>
              <a:rPr lang="fr-FR" sz="1200" i="1" dirty="0">
                <a:solidFill>
                  <a:srgbClr val="000000"/>
                </a:solidFill>
                <a:latin typeface="Tahoma" pitchFamily="34" charset="0"/>
              </a:rPr>
              <a:t>. </a:t>
            </a:r>
            <a:endParaRPr lang="fr-FR" sz="1200" i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 smtClean="0">
                <a:solidFill>
                  <a:srgbClr val="000000"/>
                </a:solidFill>
                <a:latin typeface="Tahoma" pitchFamily="34" charset="0"/>
              </a:rPr>
              <a:t>Stochast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 bwMode="auto">
          <a:xfrm rot="19022854">
            <a:off x="4666284" y="5983316"/>
            <a:ext cx="760807" cy="57606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Physique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 smtClean="0">
                <a:solidFill>
                  <a:srgbClr val="000000"/>
                </a:solidFill>
                <a:latin typeface="Tahoma" pitchFamily="34" charset="0"/>
              </a:rPr>
              <a:t>Degrad</a:t>
            </a: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Rectangle à coins arrondis 43"/>
          <p:cNvSpPr/>
          <p:nvPr/>
        </p:nvSpPr>
        <p:spPr bwMode="auto">
          <a:xfrm rot="17775684">
            <a:off x="4311357" y="5423603"/>
            <a:ext cx="570033" cy="57606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Auto. </a:t>
            </a:r>
            <a:endParaRPr lang="fr-FR" sz="1200" i="1" dirty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Hyb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 bwMode="auto">
          <a:xfrm rot="21429555">
            <a:off x="2353592" y="6103506"/>
            <a:ext cx="707153" cy="5760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Observa.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D’état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 bwMode="auto">
          <a:xfrm rot="21429555">
            <a:off x="3792428" y="6197944"/>
            <a:ext cx="779088" cy="52443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Aide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décision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Rectangle à coins arrondis 46"/>
          <p:cNvSpPr/>
          <p:nvPr/>
        </p:nvSpPr>
        <p:spPr bwMode="auto">
          <a:xfrm rot="3865443">
            <a:off x="6400710" y="6206468"/>
            <a:ext cx="542839" cy="40521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RFA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 bwMode="auto">
          <a:xfrm>
            <a:off x="2771800" y="5112567"/>
            <a:ext cx="504056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9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 smtClean="0">
                <a:solidFill>
                  <a:srgbClr val="000000"/>
                </a:solidFill>
                <a:latin typeface="Tahoma" pitchFamily="34" charset="0"/>
              </a:rPr>
              <a:t>CdM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" name="Rectangle à coins arrondis 48"/>
          <p:cNvSpPr/>
          <p:nvPr/>
        </p:nvSpPr>
        <p:spPr bwMode="auto">
          <a:xfrm rot="17368508">
            <a:off x="3115619" y="6141114"/>
            <a:ext cx="661015" cy="43296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résidus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" name="Rectangle à coins arrondis 49"/>
          <p:cNvSpPr/>
          <p:nvPr/>
        </p:nvSpPr>
        <p:spPr bwMode="auto">
          <a:xfrm rot="17738816">
            <a:off x="3898947" y="4801494"/>
            <a:ext cx="552893" cy="45219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 smtClean="0">
                <a:solidFill>
                  <a:srgbClr val="000000"/>
                </a:solidFill>
                <a:latin typeface="Tahoma" pitchFamily="34" charset="0"/>
              </a:rPr>
              <a:t>AdD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Rectangle à coins arrondis 50"/>
          <p:cNvSpPr/>
          <p:nvPr/>
        </p:nvSpPr>
        <p:spPr bwMode="auto">
          <a:xfrm rot="1850411">
            <a:off x="4565169" y="4955001"/>
            <a:ext cx="626816" cy="42716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66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AMDEC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Rectangle à coins arrondis 51"/>
          <p:cNvSpPr/>
          <p:nvPr/>
        </p:nvSpPr>
        <p:spPr bwMode="auto">
          <a:xfrm rot="21429555">
            <a:off x="5305276" y="4771494"/>
            <a:ext cx="779070" cy="55182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 smtClean="0">
                <a:solidFill>
                  <a:srgbClr val="000000"/>
                </a:solidFill>
                <a:latin typeface="Tahoma" pitchFamily="34" charset="0"/>
              </a:rPr>
              <a:t>AdD</a:t>
            </a:r>
            <a:endParaRPr lang="fr-FR" sz="1200" i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Dynami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3" name="Rectangle à coins arrondis 52"/>
          <p:cNvSpPr/>
          <p:nvPr/>
        </p:nvSpPr>
        <p:spPr bwMode="auto">
          <a:xfrm rot="750250">
            <a:off x="6337480" y="4879778"/>
            <a:ext cx="554701" cy="40521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DDF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Rectangle à coins arrondis 53"/>
          <p:cNvSpPr/>
          <p:nvPr/>
        </p:nvSpPr>
        <p:spPr bwMode="auto">
          <a:xfrm rot="1654109">
            <a:off x="2191336" y="5408222"/>
            <a:ext cx="773539" cy="48194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000000"/>
                </a:solidFill>
                <a:latin typeface="Tahoma" pitchFamily="34" charset="0"/>
              </a:rPr>
              <a:t>DDF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Dyna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 bwMode="auto">
          <a:xfrm>
            <a:off x="2051720" y="4680519"/>
            <a:ext cx="50405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8" name="ZoneTexte 57"/>
          <p:cNvSpPr txBox="1"/>
          <p:nvPr/>
        </p:nvSpPr>
        <p:spPr>
          <a:xfrm>
            <a:off x="3131840" y="432047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BOITE A OUTILS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851920" y="1196752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Modélisation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419872" y="1628800"/>
            <a:ext cx="273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Exploitation de données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148064" y="1196752"/>
            <a:ext cx="964878" cy="28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Analyse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275856" y="1412776"/>
            <a:ext cx="31403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Evaluation:  Analytique -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0083E-6 L 0.03941 0.05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6818E-6 L -0.04722 0.048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2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55227E-6 L 2.77778E-7 -0.057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6" grpId="0" animBg="1"/>
      <p:bldP spid="18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4" grpId="0" animBg="1"/>
      <p:bldP spid="54" grpId="1" animBg="1"/>
      <p:bldP spid="58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504967" y="3812653"/>
          <a:ext cx="7956645" cy="281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756"/>
                <a:gridCol w="3162889"/>
              </a:tblGrid>
              <a:tr h="55912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Développements Théoriques</a:t>
                      </a:r>
                    </a:p>
                    <a:p>
                      <a:pPr>
                        <a:spcBef>
                          <a:spcPts val="0"/>
                        </a:spcBef>
                        <a:defRPr/>
                      </a:pPr>
                      <a:r>
                        <a:rPr lang="fr-FR" sz="1600" dirty="0" smtClean="0">
                          <a:effectLst/>
                          <a:latin typeface="Arial Narrow" pitchFamily="34" charset="0"/>
                        </a:rPr>
                        <a:t>Amélioration de la disponibilité</a:t>
                      </a:r>
                      <a:r>
                        <a:rPr lang="fr-FR" sz="1600" baseline="0" dirty="0" smtClean="0">
                          <a:effectLst/>
                          <a:latin typeface="Arial Narrow" pitchFamily="34" charset="0"/>
                        </a:rPr>
                        <a:t> et </a:t>
                      </a:r>
                      <a:r>
                        <a:rPr lang="fr-FR" sz="1600" dirty="0" smtClean="0">
                          <a:effectLst/>
                          <a:latin typeface="Arial Narrow" pitchFamily="34" charset="0"/>
                        </a:rPr>
                        <a:t>minimisation des coûts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 Applications</a:t>
                      </a:r>
                      <a:endParaRPr lang="fr-FR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95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rgbClr val="F6922E"/>
                          </a:solidFill>
                          <a:effectLst/>
                          <a:latin typeface="Arial Narrow" pitchFamily="34" charset="0"/>
                        </a:rPr>
                        <a:t>                                                          Outils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                                                                             </a:t>
                      </a:r>
                      <a:r>
                        <a:rPr lang="fr-FR" sz="1600" b="1" dirty="0" err="1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RdPS</a:t>
                      </a:r>
                      <a:r>
                        <a:rPr lang="fr-FR" sz="16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                                                                                 </a:t>
                      </a:r>
                      <a:r>
                        <a:rPr lang="fr-FR" sz="1600" b="1" dirty="0" err="1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CdM</a:t>
                      </a:r>
                      <a:r>
                        <a:rPr lang="fr-FR" sz="16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</a:rPr>
                        <a:t>                                                                                      RFA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1600" b="1" dirty="0" smtClean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fr-FR" sz="16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Aide à la maintenance des systèmes avioniques</a:t>
                      </a:r>
                    </a:p>
                    <a:p>
                      <a:pPr algn="ctr">
                        <a:defRPr/>
                      </a:pPr>
                      <a:endParaRPr lang="fr-FR" sz="1600" b="1" dirty="0" smtClean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  <a:p>
                      <a:pPr algn="ctr">
                        <a:defRPr/>
                      </a:pPr>
                      <a:endParaRPr lang="fr-FR" sz="1600" b="1" dirty="0" smtClean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  <a:p>
                      <a:pPr algn="ctr">
                        <a:defRPr/>
                      </a:pPr>
                      <a:endParaRPr lang="fr-FR" sz="1600" dirty="0" smtClean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  <a:buClr>
                          <a:schemeClr val="accent2"/>
                        </a:buClr>
                        <a:defRPr/>
                      </a:pP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Thèse CIFRE - Eurocopter</a:t>
                      </a:r>
                    </a:p>
                    <a:p>
                      <a:pPr algn="ctr">
                        <a:lnSpc>
                          <a:spcPct val="50000"/>
                        </a:lnSpc>
                        <a:spcBef>
                          <a:spcPct val="50000"/>
                        </a:spcBef>
                        <a:buClr>
                          <a:schemeClr val="accent2"/>
                        </a:buClr>
                        <a:defRPr/>
                      </a:pP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 S. </a:t>
                      </a:r>
                      <a:r>
                        <a:rPr lang="fr-FR" sz="1600" b="1" kern="1200" dirty="0" err="1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Ghellam</a:t>
                      </a:r>
                      <a:r>
                        <a:rPr lang="fr-FR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(2006)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</a:tr>
              <a:tr h="837775"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  <a:buClr>
                          <a:srgbClr val="3333CC"/>
                        </a:buClr>
                        <a:defRPr/>
                      </a:pPr>
                      <a:r>
                        <a:rPr lang="fr-FR" sz="1600" dirty="0" smtClean="0">
                          <a:solidFill>
                            <a:schemeClr val="accent4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Thèses:  </a:t>
                      </a:r>
                      <a:r>
                        <a:rPr lang="fr-FR" sz="16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O. Daniel(1995),  C. </a:t>
                      </a:r>
                      <a:r>
                        <a:rPr lang="fr-FR" sz="1600" b="1" dirty="0" err="1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Sassine</a:t>
                      </a:r>
                      <a:r>
                        <a:rPr lang="fr-FR" sz="16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(1998), </a:t>
                      </a:r>
                    </a:p>
                    <a:p>
                      <a:pPr>
                        <a:spcBef>
                          <a:spcPct val="20000"/>
                        </a:spcBef>
                        <a:buClr>
                          <a:srgbClr val="3333CC"/>
                        </a:buClr>
                        <a:defRPr/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R. Abbou (2003), </a:t>
                      </a:r>
                      <a:r>
                        <a:rPr lang="fr-FR" sz="1600" b="1" dirty="0" err="1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Allali</a:t>
                      </a:r>
                      <a:r>
                        <a:rPr lang="fr-FR" sz="1600" b="1" dirty="0" smtClean="0"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(2011)</a:t>
                      </a:r>
                      <a:endParaRPr lang="fr-FR" sz="1200" b="1" dirty="0" smtClean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9" cy="990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Activités de recherche en </a:t>
            </a:r>
            <a:r>
              <a:rPr lang="fr-FR" u="sng" dirty="0" smtClean="0"/>
              <a:t>Maintenance</a:t>
            </a:r>
            <a:endParaRPr lang="fr-FR" u="sng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5775325"/>
            <a:ext cx="459898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3333CC"/>
              </a:buClr>
              <a:defRPr/>
            </a:pPr>
            <a:endParaRPr lang="fr-FR" sz="14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283" name="Rectangle 15"/>
          <p:cNvSpPr>
            <a:spLocks noChangeArrowheads="1"/>
          </p:cNvSpPr>
          <p:nvPr/>
        </p:nvSpPr>
        <p:spPr bwMode="auto">
          <a:xfrm>
            <a:off x="5511800" y="5767388"/>
            <a:ext cx="288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600511" y="4408228"/>
            <a:ext cx="2442948" cy="382139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3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8763" indent="-258763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FR" sz="2000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Maintenance  intégrée</a:t>
            </a:r>
            <a:endParaRPr lang="fr-FR" sz="2000" dirty="0">
              <a:solidFill>
                <a:srgbClr val="2D2DB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930328" y="4874527"/>
            <a:ext cx="2522560" cy="382139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3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8763" indent="-258763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FR" sz="2000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Maintenance centralisée</a:t>
            </a:r>
            <a:endParaRPr lang="fr-FR" sz="2000" dirty="0">
              <a:solidFill>
                <a:srgbClr val="2D2DB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1533119" y="5231644"/>
            <a:ext cx="2442948" cy="382139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33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58763" indent="-258763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FR" sz="2000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Maintenance distribuée</a:t>
            </a:r>
            <a:endParaRPr lang="fr-FR" sz="2000" dirty="0">
              <a:solidFill>
                <a:srgbClr val="2D2DB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>
          <a:xfrm>
            <a:off x="990600" y="1700213"/>
            <a:ext cx="1793543" cy="483429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Line 83"/>
          <p:cNvSpPr>
            <a:spLocks noChangeShapeType="1"/>
          </p:cNvSpPr>
          <p:nvPr/>
        </p:nvSpPr>
        <p:spPr bwMode="auto">
          <a:xfrm>
            <a:off x="7720013" y="3575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Espace réservé du contenu 18"/>
          <p:cNvSpPr txBox="1">
            <a:spLocks/>
          </p:cNvSpPr>
          <p:nvPr/>
        </p:nvSpPr>
        <p:spPr bwMode="auto">
          <a:xfrm>
            <a:off x="990600" y="1700213"/>
            <a:ext cx="2080146" cy="7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defRPr/>
            </a:pPr>
            <a:r>
              <a:rPr lang="fr-FR" sz="3200" kern="0">
                <a:solidFill>
                  <a:srgbClr val="3333CC"/>
                </a:solidFill>
              </a:rPr>
              <a:t> </a:t>
            </a:r>
            <a:endParaRPr lang="fr-FR" sz="3200" kern="0" dirty="0">
              <a:solidFill>
                <a:srgbClr val="3333CC"/>
              </a:solidFill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1036981" y="1092243"/>
            <a:ext cx="7345363" cy="2633593"/>
          </a:xfrm>
          <a:prstGeom prst="ellipse">
            <a:avLst/>
          </a:prstGeom>
          <a:solidFill>
            <a:srgbClr val="FFEEBD"/>
          </a:solidFill>
          <a:ln w="9525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110008" y="3111307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4649954" y="1621782"/>
            <a:ext cx="2881313" cy="1368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t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</a:rPr>
              <a:t>DIAGNOSTIC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1011840" y="2261710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Modélisation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3491907" y="3390517"/>
            <a:ext cx="273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Exploitation de données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7467922" y="2269025"/>
            <a:ext cx="9358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Analyse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274136" y="1191452"/>
            <a:ext cx="31403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746D58"/>
                </a:solidFill>
                <a:latin typeface="Tahoma" pitchFamily="34" charset="0"/>
              </a:rPr>
              <a:t>Evaluation:  Analytique - Simulation</a:t>
            </a: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2169355" y="1621782"/>
            <a:ext cx="2879725" cy="1512887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b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</a:rPr>
              <a:t>SURVEILLANCE</a:t>
            </a: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3382180" y="1947890"/>
            <a:ext cx="2879725" cy="15128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000000"/>
                </a:solidFill>
                <a:latin typeface="Arial" pitchFamily="34" charset="0"/>
              </a:rPr>
              <a:t>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F5FA"/>
            </a:gs>
            <a:gs pos="100000">
              <a:srgbClr val="FBF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092950" y="1844675"/>
            <a:ext cx="1979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</a:pPr>
            <a:r>
              <a:rPr lang="fr-F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Objectif:</a:t>
            </a:r>
            <a:r>
              <a:rPr lang="fr-FR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planification 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des tâches de </a:t>
            </a:r>
            <a:r>
              <a:rPr lang="fr-FR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Mce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dimensionnement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et évaluation des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coûts.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52200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Evolution des travaux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435600" y="333375"/>
            <a:ext cx="288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227763" y="333375"/>
            <a:ext cx="288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164388" y="333375"/>
            <a:ext cx="2889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5589588"/>
            <a:ext cx="27717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</a:pPr>
            <a:r>
              <a:rPr lang="fr-FR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Sûreté de fonctionnement</a:t>
            </a:r>
            <a:r>
              <a:rPr lang="fr-F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br>
              <a:rPr lang="fr-F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Performances:Disponibilité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Productivité</a:t>
            </a:r>
            <a:endParaRPr lang="fr-FR" sz="14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900113" y="2636838"/>
            <a:ext cx="3095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Maintenance Centralisée</a:t>
            </a:r>
            <a:r>
              <a:rPr lang="fr-F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br>
              <a:rPr lang="fr-F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Maintenance d'un site,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fr-FR">
                <a:solidFill>
                  <a:srgbClr val="333399"/>
                </a:solidFill>
                <a:latin typeface="Arial Narrow" pitchFamily="34" charset="0"/>
              </a:rPr>
              <a:t>Processus de réparation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08175" y="1125538"/>
            <a:ext cx="30241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Maintenance Distribuée</a:t>
            </a:r>
            <a:r>
              <a:rPr lang="fr-F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Maintenance de plusieurs sites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mutualisation et </a:t>
            </a:r>
            <a:r>
              <a:rPr lang="fr-FR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 partage des ressources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50825" y="4076700"/>
            <a:ext cx="2520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Maintenance Intégrée</a:t>
            </a:r>
            <a:r>
              <a:rPr lang="fr-F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fr-F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Intégration de différentes</a:t>
            </a:r>
            <a:r>
              <a:rPr lang="fr-FR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Politique de maintenance – Aide à la décision</a:t>
            </a:r>
            <a:endParaRPr lang="fr-FR" sz="14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fr-FR" sz="14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276600" y="587692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Objectif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Evaluation des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performances de sûreté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2051050" y="4427538"/>
            <a:ext cx="1008063" cy="13684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5003800" y="549275"/>
            <a:ext cx="936625" cy="1223963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4067175" y="1674813"/>
            <a:ext cx="1009650" cy="13684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2987675" y="2943225"/>
            <a:ext cx="1152525" cy="158432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795963" y="188913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Vers la  e-maintenance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276600" y="6165850"/>
            <a:ext cx="352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Outil: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RdPS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276600" y="6491288"/>
            <a:ext cx="3816350" cy="36671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Résultat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Amélioration de la disponibilité</a:t>
            </a: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4724400"/>
            <a:ext cx="15605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 rot="5400000">
            <a:off x="3654425" y="5211763"/>
            <a:ext cx="396875" cy="288925"/>
          </a:xfrm>
          <a:custGeom>
            <a:avLst/>
            <a:gdLst>
              <a:gd name="G0" fmla="+- 9257 0 0"/>
              <a:gd name="G1" fmla="+- 17152 0 0"/>
              <a:gd name="G2" fmla="+- 6273 0 0"/>
              <a:gd name="G3" fmla="*/ 9257 1 2"/>
              <a:gd name="G4" fmla="+- G3 10800 0"/>
              <a:gd name="G5" fmla="+- 21600 9257 17152"/>
              <a:gd name="G6" fmla="+- 17152 6273 0"/>
              <a:gd name="G7" fmla="*/ G6 1 2"/>
              <a:gd name="G8" fmla="*/ 1715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152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6273 h 21600"/>
              <a:gd name="T4" fmla="*/ 0 w 21600"/>
              <a:gd name="T5" fmla="*/ 19430 h 21600"/>
              <a:gd name="T6" fmla="*/ 8576 w 21600"/>
              <a:gd name="T7" fmla="*/ 21600 h 21600"/>
              <a:gd name="T8" fmla="*/ 17152 w 21600"/>
              <a:gd name="T9" fmla="*/ 14751 h 21600"/>
              <a:gd name="T10" fmla="*/ 21600 w 21600"/>
              <a:gd name="T11" fmla="*/ 627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6273"/>
                </a:lnTo>
                <a:lnTo>
                  <a:pt x="13705" y="6273"/>
                </a:lnTo>
                <a:lnTo>
                  <a:pt x="13705" y="17259"/>
                </a:lnTo>
                <a:lnTo>
                  <a:pt x="0" y="17259"/>
                </a:lnTo>
                <a:lnTo>
                  <a:pt x="0" y="21600"/>
                </a:lnTo>
                <a:lnTo>
                  <a:pt x="17152" y="21600"/>
                </a:lnTo>
                <a:lnTo>
                  <a:pt x="17152" y="6273"/>
                </a:lnTo>
                <a:lnTo>
                  <a:pt x="21600" y="627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580063" y="46529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Objectif: 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intégration de politiques de </a:t>
            </a:r>
            <a:r>
              <a:rPr lang="fr-FR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Mce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580063" y="4941888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Outil: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RdPS- RdPT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rPr>
              <a:t> RdPSG</a:t>
            </a:r>
            <a:endParaRPr lang="fr-FR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580063" y="522922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Résultat</a:t>
            </a: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</a:t>
            </a: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 3" pitchFamily="18" charset="2"/>
              </a:rPr>
              <a:t></a:t>
            </a: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disponibilité</a:t>
            </a: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endParaRPr lang="fr-FR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067175" y="53736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+ Maintenance</a:t>
            </a: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3488" y="5949950"/>
            <a:ext cx="15605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488238" y="6381750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ALOSURF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7092057" y="3068638"/>
            <a:ext cx="237648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100000"/>
              </a:spcBef>
              <a:spcAft>
                <a:spcPct val="0"/>
              </a:spcAft>
            </a:pPr>
            <a:r>
              <a:rPr lang="fr-F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Objectif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conception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dimensionnement 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et optimisation des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coûts.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7129586" y="3860800"/>
            <a:ext cx="22669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85000"/>
              </a:lnSpc>
              <a:spcBef>
                <a:spcPct val="10000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Résultat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minimisation du temps de séjour.  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908176" y="5300663"/>
            <a:ext cx="1655763" cy="1141412"/>
            <a:chOff x="1202" y="3339"/>
            <a:chExt cx="1043" cy="719"/>
          </a:xfrm>
        </p:grpSpPr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1474" y="3339"/>
              <a:ext cx="7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000000"/>
                  </a:solidFill>
                </a:rPr>
                <a:t>Site de production</a:t>
              </a:r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1202" y="3612"/>
              <a:ext cx="181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graphicFrame>
          <p:nvGraphicFramePr>
            <p:cNvPr id="4128" name="Object 32"/>
            <p:cNvGraphicFramePr>
              <a:graphicFrameLocks noChangeAspect="1"/>
            </p:cNvGraphicFramePr>
            <p:nvPr/>
          </p:nvGraphicFramePr>
          <p:xfrm>
            <a:off x="1519" y="3612"/>
            <a:ext cx="544" cy="446"/>
          </p:xfrm>
          <a:graphic>
            <a:graphicData uri="http://schemas.openxmlformats.org/presentationml/2006/ole">
              <p:oleObj spid="_x0000_s4102" name="Clip" r:id="rId6" imgW="4259520" imgH="3468960" progId="">
                <p:embed/>
              </p:oleObj>
            </a:graphicData>
          </a:graphic>
        </p:graphicFrame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843213" y="4076700"/>
            <a:ext cx="1368425" cy="1068388"/>
            <a:chOff x="1791" y="2568"/>
            <a:chExt cx="862" cy="673"/>
          </a:xfrm>
        </p:grpSpPr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1791" y="2795"/>
              <a:ext cx="181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1973" y="2568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1200" b="1" i="1">
                  <a:solidFill>
                    <a:srgbClr val="000000"/>
                  </a:solidFill>
                </a:rPr>
                <a:t>Site de production</a:t>
              </a:r>
            </a:p>
          </p:txBody>
        </p:sp>
        <p:graphicFrame>
          <p:nvGraphicFramePr>
            <p:cNvPr id="4132" name="Object 36"/>
            <p:cNvGraphicFramePr>
              <a:graphicFrameLocks noChangeAspect="1"/>
            </p:cNvGraphicFramePr>
            <p:nvPr/>
          </p:nvGraphicFramePr>
          <p:xfrm>
            <a:off x="1973" y="2795"/>
            <a:ext cx="544" cy="446"/>
          </p:xfrm>
          <a:graphic>
            <a:graphicData uri="http://schemas.openxmlformats.org/presentationml/2006/ole">
              <p:oleObj spid="_x0000_s4101" name="Clip" r:id="rId7" imgW="4259520" imgH="3468960" progId="">
                <p:embed/>
              </p:oleObj>
            </a:graphicData>
          </a:graphic>
        </p:graphicFrame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851276" y="2708275"/>
            <a:ext cx="1584326" cy="1089025"/>
            <a:chOff x="2472" y="1706"/>
            <a:chExt cx="998" cy="686"/>
          </a:xfrm>
        </p:grpSpPr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2472" y="1842"/>
              <a:ext cx="181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graphicFrame>
          <p:nvGraphicFramePr>
            <p:cNvPr id="4135" name="Object 39"/>
            <p:cNvGraphicFramePr>
              <a:graphicFrameLocks noChangeAspect="1"/>
            </p:cNvGraphicFramePr>
            <p:nvPr/>
          </p:nvGraphicFramePr>
          <p:xfrm>
            <a:off x="2562" y="1979"/>
            <a:ext cx="472" cy="413"/>
          </p:xfrm>
          <a:graphic>
            <a:graphicData uri="http://schemas.openxmlformats.org/presentationml/2006/ole">
              <p:oleObj spid="_x0000_s4100" name="Clip" r:id="rId8" imgW="1709640" imgH="1595880" progId="">
                <p:embed/>
              </p:oleObj>
            </a:graphicData>
          </a:graphic>
        </p:graphicFrame>
        <p:sp>
          <p:nvSpPr>
            <p:cNvPr id="4136" name="Text Box 40"/>
            <p:cNvSpPr txBox="1">
              <a:spLocks noChangeArrowheads="1"/>
            </p:cNvSpPr>
            <p:nvPr/>
          </p:nvSpPr>
          <p:spPr bwMode="auto">
            <a:xfrm>
              <a:off x="2608" y="1706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000000"/>
                  </a:solidFill>
                </a:rPr>
                <a:t>Atelier de Maintenance</a:t>
              </a:r>
            </a:p>
          </p:txBody>
        </p:sp>
      </p:grpSp>
      <p:sp>
        <p:nvSpPr>
          <p:cNvPr id="4137" name="AutoShape 41"/>
          <p:cNvSpPr>
            <a:spLocks noChangeArrowheads="1"/>
          </p:cNvSpPr>
          <p:nvPr/>
        </p:nvSpPr>
        <p:spPr bwMode="auto">
          <a:xfrm>
            <a:off x="4284663" y="3789363"/>
            <a:ext cx="215900" cy="936625"/>
          </a:xfrm>
          <a:prstGeom prst="upArrow">
            <a:avLst>
              <a:gd name="adj1" fmla="val 50000"/>
              <a:gd name="adj2" fmla="val 1084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4211638" y="4365625"/>
            <a:ext cx="358775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4500563" y="422116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</a:t>
            </a:r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 flipV="1">
            <a:off x="4572000" y="1628775"/>
            <a:ext cx="108108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 flipV="1">
            <a:off x="4572000" y="1484313"/>
            <a:ext cx="230505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V="1">
            <a:off x="4643438" y="1341438"/>
            <a:ext cx="2881312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 flipV="1">
            <a:off x="4572000" y="1628775"/>
            <a:ext cx="360045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4787900" y="692150"/>
            <a:ext cx="3744913" cy="1296988"/>
            <a:chOff x="3061" y="435"/>
            <a:chExt cx="2359" cy="817"/>
          </a:xfrm>
        </p:grpSpPr>
        <p:sp>
          <p:nvSpPr>
            <p:cNvPr id="4145" name="Text Box 49"/>
            <p:cNvSpPr txBox="1">
              <a:spLocks noChangeArrowheads="1"/>
            </p:cNvSpPr>
            <p:nvPr/>
          </p:nvSpPr>
          <p:spPr bwMode="auto">
            <a:xfrm>
              <a:off x="3470" y="482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1200" b="1" i="1">
                  <a:solidFill>
                    <a:srgbClr val="000000"/>
                  </a:solidFill>
                </a:rPr>
                <a:t>Site 1</a:t>
              </a:r>
            </a:p>
          </p:txBody>
        </p:sp>
        <p:sp>
          <p:nvSpPr>
            <p:cNvPr id="4146" name="Text Box 50"/>
            <p:cNvSpPr txBox="1">
              <a:spLocks noChangeArrowheads="1"/>
            </p:cNvSpPr>
            <p:nvPr/>
          </p:nvSpPr>
          <p:spPr bwMode="auto">
            <a:xfrm>
              <a:off x="4740" y="435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 sz="1200" b="1" i="1">
                  <a:solidFill>
                    <a:srgbClr val="000000"/>
                  </a:solidFill>
                </a:rPr>
                <a:t>Site i</a:t>
              </a:r>
            </a:p>
          </p:txBody>
        </p:sp>
        <p:graphicFrame>
          <p:nvGraphicFramePr>
            <p:cNvPr id="4147" name="Object 51"/>
            <p:cNvGraphicFramePr>
              <a:graphicFrameLocks noChangeAspect="1"/>
            </p:cNvGraphicFramePr>
            <p:nvPr/>
          </p:nvGraphicFramePr>
          <p:xfrm>
            <a:off x="3515" y="572"/>
            <a:ext cx="544" cy="446"/>
          </p:xfrm>
          <a:graphic>
            <a:graphicData uri="http://schemas.openxmlformats.org/presentationml/2006/ole">
              <p:oleObj spid="_x0000_s4098" name="Clip" r:id="rId9" imgW="4259520" imgH="3468960" progId="">
                <p:embed/>
              </p:oleObj>
            </a:graphicData>
          </a:graphic>
        </p:graphicFrame>
        <p:graphicFrame>
          <p:nvGraphicFramePr>
            <p:cNvPr id="4148" name="Object 52"/>
            <p:cNvGraphicFramePr>
              <a:graphicFrameLocks noChangeAspect="1"/>
            </p:cNvGraphicFramePr>
            <p:nvPr/>
          </p:nvGraphicFramePr>
          <p:xfrm>
            <a:off x="4876" y="572"/>
            <a:ext cx="544" cy="446"/>
          </p:xfrm>
          <a:graphic>
            <a:graphicData uri="http://schemas.openxmlformats.org/presentationml/2006/ole">
              <p:oleObj spid="_x0000_s4099" name="Clip" r:id="rId10" imgW="4259520" imgH="3468960" progId="">
                <p:embed/>
              </p:oleObj>
            </a:graphicData>
          </a:graphic>
        </p:graphicFrame>
        <p:sp>
          <p:nvSpPr>
            <p:cNvPr id="4149" name="Text Box 53"/>
            <p:cNvSpPr txBox="1">
              <a:spLocks noChangeArrowheads="1"/>
            </p:cNvSpPr>
            <p:nvPr/>
          </p:nvSpPr>
          <p:spPr bwMode="auto">
            <a:xfrm>
              <a:off x="4150" y="663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FR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auto">
            <a:xfrm>
              <a:off x="3061" y="1071"/>
              <a:ext cx="181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4154" name="Oval 58"/>
          <p:cNvSpPr>
            <a:spLocks noChangeArrowheads="1"/>
          </p:cNvSpPr>
          <p:nvPr/>
        </p:nvSpPr>
        <p:spPr bwMode="auto">
          <a:xfrm>
            <a:off x="6227763" y="981075"/>
            <a:ext cx="71437" cy="73025"/>
          </a:xfrm>
          <a:prstGeom prst="ellipse">
            <a:avLst/>
          </a:prstGeom>
          <a:solidFill>
            <a:srgbClr val="B7D4E7"/>
          </a:solidFill>
          <a:ln w="9525">
            <a:solidFill>
              <a:srgbClr val="B7D4E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4155" name="Oval 59"/>
          <p:cNvSpPr>
            <a:spLocks noChangeArrowheads="1"/>
          </p:cNvSpPr>
          <p:nvPr/>
        </p:nvSpPr>
        <p:spPr bwMode="auto">
          <a:xfrm>
            <a:off x="7885113" y="1052513"/>
            <a:ext cx="71437" cy="73025"/>
          </a:xfrm>
          <a:prstGeom prst="ellipse">
            <a:avLst/>
          </a:prstGeom>
          <a:solidFill>
            <a:srgbClr val="B7D4E7"/>
          </a:solidFill>
          <a:ln w="9525">
            <a:solidFill>
              <a:srgbClr val="B7D4E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4284663" y="53736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S.M.A.D.</a:t>
            </a: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4716016" y="3212976"/>
            <a:ext cx="2305050" cy="1225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59" name="AutoShape 63"/>
          <p:cNvSpPr>
            <a:spLocks noChangeArrowheads="1"/>
          </p:cNvSpPr>
          <p:nvPr/>
        </p:nvSpPr>
        <p:spPr bwMode="auto">
          <a:xfrm>
            <a:off x="4808711" y="3483347"/>
            <a:ext cx="327025" cy="2635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 dirty="0">
                <a:solidFill>
                  <a:srgbClr val="FFFF00"/>
                </a:solidFill>
                <a:latin typeface="Comic Sans MS" pitchFamily="66" charset="0"/>
              </a:rPr>
              <a:t>Diagnostic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 dirty="0">
                <a:solidFill>
                  <a:srgbClr val="FFFF00"/>
                </a:solidFill>
                <a:latin typeface="Comic Sans MS" pitchFamily="66" charset="0"/>
              </a:rPr>
              <a:t>P</a:t>
            </a:r>
            <a:r>
              <a:rPr lang="fr-FR" sz="500" dirty="0">
                <a:solidFill>
                  <a:srgbClr val="FFFF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161" name="AutoShape 65"/>
          <p:cNvSpPr>
            <a:spLocks noChangeArrowheads="1"/>
          </p:cNvSpPr>
          <p:nvPr/>
        </p:nvSpPr>
        <p:spPr bwMode="auto">
          <a:xfrm>
            <a:off x="5243686" y="3334122"/>
            <a:ext cx="388937" cy="263525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00">
                <a:solidFill>
                  <a:srgbClr val="FFFF00"/>
                </a:solidFill>
                <a:latin typeface="Comic Sans MS" pitchFamily="66" charset="0"/>
              </a:rPr>
              <a:t>Poste de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00">
                <a:solidFill>
                  <a:srgbClr val="FFFF00"/>
                </a:solidFill>
                <a:latin typeface="Comic Sans MS" pitchFamily="66" charset="0"/>
              </a:rPr>
              <a:t>réparation P2</a:t>
            </a:r>
          </a:p>
        </p:txBody>
      </p: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5262736" y="4143747"/>
            <a:ext cx="388937" cy="263525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00">
                <a:solidFill>
                  <a:srgbClr val="FFFF00"/>
                </a:solidFill>
                <a:latin typeface="Comic Sans MS" pitchFamily="66" charset="0"/>
              </a:rPr>
              <a:t>Poste de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00">
                <a:solidFill>
                  <a:srgbClr val="FFFF00"/>
                </a:solidFill>
                <a:latin typeface="Comic Sans MS" pitchFamily="66" charset="0"/>
              </a:rPr>
              <a:t>réparation Pi</a:t>
            </a:r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 flipV="1">
            <a:off x="5135736" y="3476997"/>
            <a:ext cx="10795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64" name="Line 68"/>
          <p:cNvSpPr>
            <a:spLocks noChangeShapeType="1"/>
          </p:cNvSpPr>
          <p:nvPr/>
        </p:nvSpPr>
        <p:spPr bwMode="auto">
          <a:xfrm>
            <a:off x="5135736" y="3632572"/>
            <a:ext cx="1270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 flipV="1">
            <a:off x="5632623" y="3740522"/>
            <a:ext cx="79375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66" name="Line 70"/>
          <p:cNvSpPr>
            <a:spLocks noChangeShapeType="1"/>
          </p:cNvSpPr>
          <p:nvPr/>
        </p:nvSpPr>
        <p:spPr bwMode="auto">
          <a:xfrm>
            <a:off x="5632623" y="3418259"/>
            <a:ext cx="79375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67" name="AutoShape 71"/>
          <p:cNvSpPr>
            <a:spLocks noChangeArrowheads="1"/>
          </p:cNvSpPr>
          <p:nvPr/>
        </p:nvSpPr>
        <p:spPr bwMode="auto">
          <a:xfrm>
            <a:off x="5711998" y="3483347"/>
            <a:ext cx="327025" cy="26352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>
                <a:solidFill>
                  <a:srgbClr val="000000"/>
                </a:solidFill>
                <a:latin typeface="Comic Sans MS" pitchFamily="66" charset="0"/>
              </a:rPr>
              <a:t>Réglage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fr-FR" sz="500">
                <a:solidFill>
                  <a:srgbClr val="000000"/>
                </a:solidFill>
                <a:latin typeface="Comic Sans MS" pitchFamily="66" charset="0"/>
              </a:rPr>
              <a:t>i+1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68" name="AutoShape 72"/>
          <p:cNvSpPr>
            <a:spLocks noChangeArrowheads="1"/>
          </p:cNvSpPr>
          <p:nvPr/>
        </p:nvSpPr>
        <p:spPr bwMode="auto">
          <a:xfrm>
            <a:off x="6062836" y="3469059"/>
            <a:ext cx="327025" cy="2635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00">
                <a:solidFill>
                  <a:srgbClr val="000000"/>
                </a:solidFill>
                <a:latin typeface="Comic Sans MS" pitchFamily="66" charset="0"/>
              </a:rPr>
              <a:t>Assemblage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00">
                <a:solidFill>
                  <a:srgbClr val="000000"/>
                </a:solidFill>
                <a:latin typeface="Comic Sans MS" pitchFamily="66" charset="0"/>
              </a:rPr>
              <a:t>Pi+2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5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69" name="AutoShape 73"/>
          <p:cNvSpPr>
            <a:spLocks noChangeArrowheads="1"/>
          </p:cNvSpPr>
          <p:nvPr/>
        </p:nvSpPr>
        <p:spPr bwMode="auto">
          <a:xfrm>
            <a:off x="6424786" y="3469059"/>
            <a:ext cx="325437" cy="263525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>
                <a:solidFill>
                  <a:srgbClr val="000000"/>
                </a:solidFill>
                <a:latin typeface="Comic Sans MS" pitchFamily="66" charset="0"/>
              </a:rPr>
              <a:t>Tests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fr-FR" sz="500">
                <a:solidFill>
                  <a:srgbClr val="000000"/>
                </a:solidFill>
                <a:latin typeface="Comic Sans MS" pitchFamily="66" charset="0"/>
              </a:rPr>
              <a:t>i+3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70" name="Line 74"/>
          <p:cNvSpPr>
            <a:spLocks noChangeShapeType="1"/>
          </p:cNvSpPr>
          <p:nvPr/>
        </p:nvSpPr>
        <p:spPr bwMode="auto">
          <a:xfrm>
            <a:off x="6062836" y="3603997"/>
            <a:ext cx="30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>
            <a:off x="6424786" y="3605584"/>
            <a:ext cx="30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72" name="Line 76"/>
          <p:cNvSpPr>
            <a:spLocks noChangeShapeType="1"/>
          </p:cNvSpPr>
          <p:nvPr/>
        </p:nvSpPr>
        <p:spPr bwMode="auto">
          <a:xfrm>
            <a:off x="6156498" y="4212009"/>
            <a:ext cx="30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5096048" y="3432547"/>
            <a:ext cx="18415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500">
                <a:solidFill>
                  <a:srgbClr val="000000"/>
                </a:solidFill>
                <a:latin typeface="Comic Sans MS" pitchFamily="66" charset="0"/>
              </a:rPr>
              <a:t>0.7</a:t>
            </a:r>
          </a:p>
        </p:txBody>
      </p:sp>
      <p:sp>
        <p:nvSpPr>
          <p:cNvPr id="4174" name="Text Box 78"/>
          <p:cNvSpPr txBox="1">
            <a:spLocks noChangeArrowheads="1"/>
          </p:cNvSpPr>
          <p:nvPr/>
        </p:nvSpPr>
        <p:spPr bwMode="auto">
          <a:xfrm>
            <a:off x="5088111" y="3757984"/>
            <a:ext cx="18415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500">
                <a:solidFill>
                  <a:srgbClr val="000000"/>
                </a:solidFill>
                <a:latin typeface="Comic Sans MS" pitchFamily="66" charset="0"/>
              </a:rPr>
              <a:t>0.3</a:t>
            </a:r>
          </a:p>
        </p:txBody>
      </p:sp>
      <p:sp>
        <p:nvSpPr>
          <p:cNvPr id="4175" name="Line 79"/>
          <p:cNvSpPr>
            <a:spLocks noChangeShapeType="1"/>
          </p:cNvSpPr>
          <p:nvPr/>
        </p:nvSpPr>
        <p:spPr bwMode="auto">
          <a:xfrm>
            <a:off x="5462761" y="36039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76" name="AutoShape 80"/>
          <p:cNvSpPr>
            <a:spLocks noChangeArrowheads="1"/>
          </p:cNvSpPr>
          <p:nvPr/>
        </p:nvSpPr>
        <p:spPr bwMode="auto">
          <a:xfrm>
            <a:off x="5262736" y="3805609"/>
            <a:ext cx="388937" cy="263525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00">
                <a:solidFill>
                  <a:srgbClr val="FFFF00"/>
                </a:solidFill>
                <a:latin typeface="Comic Sans MS" pitchFamily="66" charset="0"/>
              </a:rPr>
              <a:t>Poste de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00">
                <a:solidFill>
                  <a:srgbClr val="FFFF00"/>
                </a:solidFill>
                <a:latin typeface="Comic Sans MS" pitchFamily="66" charset="0"/>
              </a:rPr>
              <a:t>réparation Pj</a:t>
            </a:r>
          </a:p>
        </p:txBody>
      </p:sp>
      <p:sp>
        <p:nvSpPr>
          <p:cNvPr id="4177" name="AutoShape 81"/>
          <p:cNvSpPr>
            <a:spLocks noChangeArrowheads="1"/>
          </p:cNvSpPr>
          <p:nvPr/>
        </p:nvSpPr>
        <p:spPr bwMode="auto">
          <a:xfrm>
            <a:off x="5796136" y="4077072"/>
            <a:ext cx="327025" cy="263525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>
                <a:solidFill>
                  <a:srgbClr val="000000"/>
                </a:solidFill>
                <a:latin typeface="Comic Sans MS" pitchFamily="66" charset="0"/>
              </a:rPr>
              <a:t>Réglage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fr-FR" sz="500">
                <a:solidFill>
                  <a:srgbClr val="000000"/>
                </a:solidFill>
                <a:latin typeface="Comic Sans MS" pitchFamily="66" charset="0"/>
              </a:rPr>
              <a:t>i+1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78" name="AutoShape 82"/>
          <p:cNvSpPr>
            <a:spLocks noChangeArrowheads="1"/>
          </p:cNvSpPr>
          <p:nvPr/>
        </p:nvSpPr>
        <p:spPr bwMode="auto">
          <a:xfrm>
            <a:off x="6156498" y="4077072"/>
            <a:ext cx="327025" cy="2635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60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00">
                <a:solidFill>
                  <a:srgbClr val="000000"/>
                </a:solidFill>
                <a:latin typeface="Comic Sans MS" pitchFamily="66" charset="0"/>
              </a:rPr>
              <a:t>Assemblage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500">
                <a:solidFill>
                  <a:srgbClr val="000000"/>
                </a:solidFill>
                <a:latin typeface="Comic Sans MS" pitchFamily="66" charset="0"/>
              </a:rPr>
              <a:t>Pi+2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5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79" name="Line 83"/>
          <p:cNvSpPr>
            <a:spLocks noChangeShapeType="1"/>
          </p:cNvSpPr>
          <p:nvPr/>
        </p:nvSpPr>
        <p:spPr bwMode="auto">
          <a:xfrm>
            <a:off x="5129386" y="3672259"/>
            <a:ext cx="13335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80" name="Line 84"/>
          <p:cNvSpPr>
            <a:spLocks noChangeShapeType="1"/>
          </p:cNvSpPr>
          <p:nvPr/>
        </p:nvSpPr>
        <p:spPr bwMode="auto">
          <a:xfrm flipV="1">
            <a:off x="5662786" y="4212009"/>
            <a:ext cx="13335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81" name="Line 85"/>
          <p:cNvSpPr>
            <a:spLocks noChangeShapeType="1"/>
          </p:cNvSpPr>
          <p:nvPr/>
        </p:nvSpPr>
        <p:spPr bwMode="auto">
          <a:xfrm flipV="1">
            <a:off x="6489873" y="3738934"/>
            <a:ext cx="133350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182" name="Line 86"/>
          <p:cNvSpPr>
            <a:spLocks noChangeShapeType="1"/>
          </p:cNvSpPr>
          <p:nvPr/>
        </p:nvSpPr>
        <p:spPr bwMode="auto">
          <a:xfrm>
            <a:off x="6758161" y="3605584"/>
            <a:ext cx="131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pic>
        <p:nvPicPr>
          <p:cNvPr id="4183" name="Picture 8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3212976"/>
            <a:ext cx="2303462" cy="1222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5521498" y="3188072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Outil: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RFA</a:t>
            </a:r>
          </a:p>
        </p:txBody>
      </p:sp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5292725" y="4294188"/>
            <a:ext cx="6477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AdM</a:t>
            </a:r>
            <a:endParaRPr lang="fr-FR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4643438" y="2205038"/>
            <a:ext cx="865187" cy="423862"/>
            <a:chOff x="2124" y="2773"/>
            <a:chExt cx="620" cy="358"/>
          </a:xfrm>
        </p:grpSpPr>
        <p:grpSp>
          <p:nvGrpSpPr>
            <p:cNvPr id="7" name="Group 91"/>
            <p:cNvGrpSpPr>
              <a:grpSpLocks/>
            </p:cNvGrpSpPr>
            <p:nvPr/>
          </p:nvGrpSpPr>
          <p:grpSpPr bwMode="auto">
            <a:xfrm>
              <a:off x="2124" y="2989"/>
              <a:ext cx="131" cy="142"/>
              <a:chOff x="1931" y="906"/>
              <a:chExt cx="186" cy="142"/>
            </a:xfrm>
          </p:grpSpPr>
          <p:sp>
            <p:nvSpPr>
              <p:cNvPr id="4188" name="Freeform 92"/>
              <p:cNvSpPr>
                <a:spLocks noEditPoints="1"/>
              </p:cNvSpPr>
              <p:nvPr/>
            </p:nvSpPr>
            <p:spPr bwMode="auto">
              <a:xfrm>
                <a:off x="1931" y="1033"/>
                <a:ext cx="186" cy="15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0" y="9"/>
                  </a:cxn>
                  <a:cxn ang="0">
                    <a:pos x="0" y="29"/>
                  </a:cxn>
                  <a:cxn ang="0">
                    <a:pos x="373" y="29"/>
                  </a:cxn>
                  <a:cxn ang="0">
                    <a:pos x="373" y="9"/>
                  </a:cxn>
                  <a:cxn ang="0">
                    <a:pos x="325" y="9"/>
                  </a:cxn>
                  <a:cxn ang="0">
                    <a:pos x="325" y="0"/>
                  </a:cxn>
                  <a:cxn ang="0">
                    <a:pos x="22" y="0"/>
                  </a:cxn>
                  <a:cxn ang="0">
                    <a:pos x="22" y="9"/>
                  </a:cxn>
                  <a:cxn ang="0">
                    <a:pos x="325" y="9"/>
                  </a:cxn>
                  <a:cxn ang="0">
                    <a:pos x="28" y="9"/>
                  </a:cxn>
                  <a:cxn ang="0">
                    <a:pos x="325" y="9"/>
                  </a:cxn>
                </a:cxnLst>
                <a:rect l="0" t="0" r="r" b="b"/>
                <a:pathLst>
                  <a:path w="373" h="29">
                    <a:moveTo>
                      <a:pt x="22" y="9"/>
                    </a:moveTo>
                    <a:lnTo>
                      <a:pt x="0" y="9"/>
                    </a:lnTo>
                    <a:lnTo>
                      <a:pt x="0" y="29"/>
                    </a:lnTo>
                    <a:lnTo>
                      <a:pt x="373" y="29"/>
                    </a:lnTo>
                    <a:lnTo>
                      <a:pt x="373" y="9"/>
                    </a:lnTo>
                    <a:lnTo>
                      <a:pt x="325" y="9"/>
                    </a:lnTo>
                    <a:lnTo>
                      <a:pt x="325" y="0"/>
                    </a:lnTo>
                    <a:lnTo>
                      <a:pt x="22" y="0"/>
                    </a:lnTo>
                    <a:lnTo>
                      <a:pt x="22" y="9"/>
                    </a:lnTo>
                    <a:close/>
                    <a:moveTo>
                      <a:pt x="325" y="9"/>
                    </a:moveTo>
                    <a:lnTo>
                      <a:pt x="28" y="9"/>
                    </a:lnTo>
                    <a:lnTo>
                      <a:pt x="325" y="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89" name="Line 93"/>
              <p:cNvSpPr>
                <a:spLocks noChangeShapeType="1"/>
              </p:cNvSpPr>
              <p:nvPr/>
            </p:nvSpPr>
            <p:spPr bwMode="auto">
              <a:xfrm>
                <a:off x="1969" y="98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0" name="Freeform 94"/>
              <p:cNvSpPr>
                <a:spLocks/>
              </p:cNvSpPr>
              <p:nvPr/>
            </p:nvSpPr>
            <p:spPr bwMode="auto">
              <a:xfrm>
                <a:off x="1969" y="968"/>
                <a:ext cx="38" cy="64"/>
              </a:xfrm>
              <a:custGeom>
                <a:avLst/>
                <a:gdLst/>
                <a:ahLst/>
                <a:cxnLst>
                  <a:cxn ang="0">
                    <a:pos x="76" y="129"/>
                  </a:cxn>
                  <a:cxn ang="0">
                    <a:pos x="0" y="32"/>
                  </a:cxn>
                  <a:cxn ang="0">
                    <a:pos x="25" y="0"/>
                  </a:cxn>
                </a:cxnLst>
                <a:rect l="0" t="0" r="r" b="b"/>
                <a:pathLst>
                  <a:path w="76" h="129">
                    <a:moveTo>
                      <a:pt x="76" y="129"/>
                    </a:moveTo>
                    <a:lnTo>
                      <a:pt x="0" y="32"/>
                    </a:lnTo>
                    <a:lnTo>
                      <a:pt x="25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1" name="Line 95"/>
              <p:cNvSpPr>
                <a:spLocks noChangeShapeType="1"/>
              </p:cNvSpPr>
              <p:nvPr/>
            </p:nvSpPr>
            <p:spPr bwMode="auto">
              <a:xfrm flipV="1">
                <a:off x="1954" y="984"/>
                <a:ext cx="40" cy="4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2" name="Freeform 96"/>
              <p:cNvSpPr>
                <a:spLocks/>
              </p:cNvSpPr>
              <p:nvPr/>
            </p:nvSpPr>
            <p:spPr bwMode="auto">
              <a:xfrm>
                <a:off x="1969" y="1016"/>
                <a:ext cx="74" cy="16"/>
              </a:xfrm>
              <a:custGeom>
                <a:avLst/>
                <a:gdLst/>
                <a:ahLst/>
                <a:cxnLst>
                  <a:cxn ang="0">
                    <a:pos x="25" y="32"/>
                  </a:cxn>
                  <a:cxn ang="0">
                    <a:pos x="0" y="0"/>
                  </a:cxn>
                  <a:cxn ang="0">
                    <a:pos x="148" y="0"/>
                  </a:cxn>
                  <a:cxn ang="0">
                    <a:pos x="126" y="32"/>
                  </a:cxn>
                </a:cxnLst>
                <a:rect l="0" t="0" r="r" b="b"/>
                <a:pathLst>
                  <a:path w="148" h="32">
                    <a:moveTo>
                      <a:pt x="25" y="32"/>
                    </a:moveTo>
                    <a:lnTo>
                      <a:pt x="0" y="0"/>
                    </a:lnTo>
                    <a:lnTo>
                      <a:pt x="148" y="0"/>
                    </a:lnTo>
                    <a:lnTo>
                      <a:pt x="126" y="3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3" name="Line 97"/>
              <p:cNvSpPr>
                <a:spLocks noChangeShapeType="1"/>
              </p:cNvSpPr>
              <p:nvPr/>
            </p:nvSpPr>
            <p:spPr bwMode="auto">
              <a:xfrm flipH="1" flipV="1">
                <a:off x="2019" y="989"/>
                <a:ext cx="40" cy="4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/>
            </p:nvSpPr>
            <p:spPr bwMode="auto">
              <a:xfrm>
                <a:off x="1995" y="984"/>
                <a:ext cx="23" cy="4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5" name="Freeform 99"/>
              <p:cNvSpPr>
                <a:spLocks noEditPoints="1"/>
              </p:cNvSpPr>
              <p:nvPr/>
            </p:nvSpPr>
            <p:spPr bwMode="auto">
              <a:xfrm>
                <a:off x="1937" y="906"/>
                <a:ext cx="180" cy="104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" y="56"/>
                  </a:cxn>
                  <a:cxn ang="0">
                    <a:pos x="30" y="95"/>
                  </a:cxn>
                  <a:cxn ang="0">
                    <a:pos x="74" y="134"/>
                  </a:cxn>
                  <a:cxn ang="0">
                    <a:pos x="131" y="168"/>
                  </a:cxn>
                  <a:cxn ang="0">
                    <a:pos x="194" y="193"/>
                  </a:cxn>
                  <a:cxn ang="0">
                    <a:pos x="255" y="207"/>
                  </a:cxn>
                  <a:cxn ang="0">
                    <a:pos x="309" y="205"/>
                  </a:cxn>
                  <a:cxn ang="0">
                    <a:pos x="345" y="192"/>
                  </a:cxn>
                  <a:cxn ang="0">
                    <a:pos x="350" y="185"/>
                  </a:cxn>
                  <a:cxn ang="0">
                    <a:pos x="322" y="186"/>
                  </a:cxn>
                  <a:cxn ang="0">
                    <a:pos x="276" y="177"/>
                  </a:cxn>
                  <a:cxn ang="0">
                    <a:pos x="218" y="158"/>
                  </a:cxn>
                  <a:cxn ang="0">
                    <a:pos x="156" y="131"/>
                  </a:cxn>
                  <a:cxn ang="0">
                    <a:pos x="97" y="99"/>
                  </a:cxn>
                  <a:cxn ang="0">
                    <a:pos x="50" y="67"/>
                  </a:cxn>
                  <a:cxn ang="0">
                    <a:pos x="17" y="37"/>
                  </a:cxn>
                  <a:cxn ang="0">
                    <a:pos x="4" y="15"/>
                  </a:cxn>
                  <a:cxn ang="0">
                    <a:pos x="6" y="8"/>
                  </a:cxn>
                  <a:cxn ang="0">
                    <a:pos x="25" y="0"/>
                  </a:cxn>
                  <a:cxn ang="0">
                    <a:pos x="63" y="4"/>
                  </a:cxn>
                  <a:cxn ang="0">
                    <a:pos x="116" y="19"/>
                  </a:cxn>
                  <a:cxn ang="0">
                    <a:pos x="176" y="42"/>
                  </a:cxn>
                  <a:cxn ang="0">
                    <a:pos x="236" y="72"/>
                  </a:cxn>
                  <a:cxn ang="0">
                    <a:pos x="292" y="105"/>
                  </a:cxn>
                  <a:cxn ang="0">
                    <a:pos x="333" y="135"/>
                  </a:cxn>
                  <a:cxn ang="0">
                    <a:pos x="355" y="162"/>
                  </a:cxn>
                  <a:cxn ang="0">
                    <a:pos x="358" y="180"/>
                  </a:cxn>
                  <a:cxn ang="0">
                    <a:pos x="338" y="188"/>
                  </a:cxn>
                  <a:cxn ang="0">
                    <a:pos x="300" y="184"/>
                  </a:cxn>
                  <a:cxn ang="0">
                    <a:pos x="248" y="169"/>
                  </a:cxn>
                  <a:cxn ang="0">
                    <a:pos x="187" y="145"/>
                  </a:cxn>
                  <a:cxn ang="0">
                    <a:pos x="126" y="115"/>
                  </a:cxn>
                  <a:cxn ang="0">
                    <a:pos x="72" y="83"/>
                  </a:cxn>
                  <a:cxn ang="0">
                    <a:pos x="31" y="51"/>
                  </a:cxn>
                  <a:cxn ang="0">
                    <a:pos x="7" y="25"/>
                  </a:cxn>
                  <a:cxn ang="0">
                    <a:pos x="6" y="8"/>
                  </a:cxn>
                </a:cxnLst>
                <a:rect l="0" t="0" r="r" b="b"/>
                <a:pathLst>
                  <a:path w="360" h="208">
                    <a:moveTo>
                      <a:pt x="6" y="8"/>
                    </a:moveTo>
                    <a:lnTo>
                      <a:pt x="0" y="21"/>
                    </a:lnTo>
                    <a:lnTo>
                      <a:pt x="0" y="37"/>
                    </a:lnTo>
                    <a:lnTo>
                      <a:pt x="4" y="56"/>
                    </a:lnTo>
                    <a:lnTo>
                      <a:pt x="14" y="75"/>
                    </a:lnTo>
                    <a:lnTo>
                      <a:pt x="30" y="95"/>
                    </a:lnTo>
                    <a:lnTo>
                      <a:pt x="50" y="115"/>
                    </a:lnTo>
                    <a:lnTo>
                      <a:pt x="74" y="134"/>
                    </a:lnTo>
                    <a:lnTo>
                      <a:pt x="101" y="152"/>
                    </a:lnTo>
                    <a:lnTo>
                      <a:pt x="131" y="168"/>
                    </a:lnTo>
                    <a:lnTo>
                      <a:pt x="162" y="182"/>
                    </a:lnTo>
                    <a:lnTo>
                      <a:pt x="194" y="193"/>
                    </a:lnTo>
                    <a:lnTo>
                      <a:pt x="225" y="201"/>
                    </a:lnTo>
                    <a:lnTo>
                      <a:pt x="255" y="207"/>
                    </a:lnTo>
                    <a:lnTo>
                      <a:pt x="284" y="208"/>
                    </a:lnTo>
                    <a:lnTo>
                      <a:pt x="309" y="205"/>
                    </a:lnTo>
                    <a:lnTo>
                      <a:pt x="330" y="200"/>
                    </a:lnTo>
                    <a:lnTo>
                      <a:pt x="345" y="192"/>
                    </a:lnTo>
                    <a:lnTo>
                      <a:pt x="358" y="180"/>
                    </a:lnTo>
                    <a:lnTo>
                      <a:pt x="350" y="185"/>
                    </a:lnTo>
                    <a:lnTo>
                      <a:pt x="338" y="188"/>
                    </a:lnTo>
                    <a:lnTo>
                      <a:pt x="322" y="186"/>
                    </a:lnTo>
                    <a:lnTo>
                      <a:pt x="300" y="184"/>
                    </a:lnTo>
                    <a:lnTo>
                      <a:pt x="276" y="177"/>
                    </a:lnTo>
                    <a:lnTo>
                      <a:pt x="248" y="169"/>
                    </a:lnTo>
                    <a:lnTo>
                      <a:pt x="218" y="158"/>
                    </a:lnTo>
                    <a:lnTo>
                      <a:pt x="187" y="145"/>
                    </a:lnTo>
                    <a:lnTo>
                      <a:pt x="156" y="131"/>
                    </a:lnTo>
                    <a:lnTo>
                      <a:pt x="126" y="115"/>
                    </a:lnTo>
                    <a:lnTo>
                      <a:pt x="97" y="99"/>
                    </a:lnTo>
                    <a:lnTo>
                      <a:pt x="72" y="83"/>
                    </a:lnTo>
                    <a:lnTo>
                      <a:pt x="50" y="67"/>
                    </a:lnTo>
                    <a:lnTo>
                      <a:pt x="31" y="51"/>
                    </a:lnTo>
                    <a:lnTo>
                      <a:pt x="17" y="37"/>
                    </a:lnTo>
                    <a:lnTo>
                      <a:pt x="7" y="25"/>
                    </a:lnTo>
                    <a:lnTo>
                      <a:pt x="4" y="15"/>
                    </a:lnTo>
                    <a:lnTo>
                      <a:pt x="6" y="8"/>
                    </a:lnTo>
                    <a:close/>
                    <a:moveTo>
                      <a:pt x="6" y="8"/>
                    </a:moveTo>
                    <a:lnTo>
                      <a:pt x="14" y="3"/>
                    </a:lnTo>
                    <a:lnTo>
                      <a:pt x="25" y="0"/>
                    </a:lnTo>
                    <a:lnTo>
                      <a:pt x="42" y="0"/>
                    </a:lnTo>
                    <a:lnTo>
                      <a:pt x="63" y="4"/>
                    </a:lnTo>
                    <a:lnTo>
                      <a:pt x="88" y="9"/>
                    </a:lnTo>
                    <a:lnTo>
                      <a:pt x="116" y="19"/>
                    </a:lnTo>
                    <a:lnTo>
                      <a:pt x="145" y="29"/>
                    </a:lnTo>
                    <a:lnTo>
                      <a:pt x="176" y="42"/>
                    </a:lnTo>
                    <a:lnTo>
                      <a:pt x="206" y="56"/>
                    </a:lnTo>
                    <a:lnTo>
                      <a:pt x="236" y="72"/>
                    </a:lnTo>
                    <a:lnTo>
                      <a:pt x="266" y="88"/>
                    </a:lnTo>
                    <a:lnTo>
                      <a:pt x="292" y="105"/>
                    </a:lnTo>
                    <a:lnTo>
                      <a:pt x="314" y="121"/>
                    </a:lnTo>
                    <a:lnTo>
                      <a:pt x="333" y="135"/>
                    </a:lnTo>
                    <a:lnTo>
                      <a:pt x="347" y="150"/>
                    </a:lnTo>
                    <a:lnTo>
                      <a:pt x="355" y="162"/>
                    </a:lnTo>
                    <a:lnTo>
                      <a:pt x="360" y="172"/>
                    </a:lnTo>
                    <a:lnTo>
                      <a:pt x="358" y="180"/>
                    </a:lnTo>
                    <a:lnTo>
                      <a:pt x="350" y="185"/>
                    </a:lnTo>
                    <a:lnTo>
                      <a:pt x="338" y="188"/>
                    </a:lnTo>
                    <a:lnTo>
                      <a:pt x="322" y="186"/>
                    </a:lnTo>
                    <a:lnTo>
                      <a:pt x="300" y="184"/>
                    </a:lnTo>
                    <a:lnTo>
                      <a:pt x="276" y="177"/>
                    </a:lnTo>
                    <a:lnTo>
                      <a:pt x="248" y="169"/>
                    </a:lnTo>
                    <a:lnTo>
                      <a:pt x="218" y="158"/>
                    </a:lnTo>
                    <a:lnTo>
                      <a:pt x="187" y="145"/>
                    </a:lnTo>
                    <a:lnTo>
                      <a:pt x="156" y="131"/>
                    </a:lnTo>
                    <a:lnTo>
                      <a:pt x="126" y="115"/>
                    </a:lnTo>
                    <a:lnTo>
                      <a:pt x="97" y="99"/>
                    </a:lnTo>
                    <a:lnTo>
                      <a:pt x="72" y="83"/>
                    </a:lnTo>
                    <a:lnTo>
                      <a:pt x="50" y="67"/>
                    </a:lnTo>
                    <a:lnTo>
                      <a:pt x="31" y="51"/>
                    </a:lnTo>
                    <a:lnTo>
                      <a:pt x="17" y="37"/>
                    </a:lnTo>
                    <a:lnTo>
                      <a:pt x="7" y="25"/>
                    </a:lnTo>
                    <a:lnTo>
                      <a:pt x="4" y="15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6" name="Freeform 100"/>
              <p:cNvSpPr>
                <a:spLocks/>
              </p:cNvSpPr>
              <p:nvPr/>
            </p:nvSpPr>
            <p:spPr bwMode="auto">
              <a:xfrm>
                <a:off x="1997" y="955"/>
                <a:ext cx="43" cy="2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4" y="1"/>
                  </a:cxn>
                  <a:cxn ang="0">
                    <a:pos x="27" y="4"/>
                  </a:cxn>
                  <a:cxn ang="0">
                    <a:pos x="43" y="10"/>
                  </a:cxn>
                  <a:cxn ang="0">
                    <a:pos x="57" y="17"/>
                  </a:cxn>
                  <a:cxn ang="0">
                    <a:pos x="71" y="25"/>
                  </a:cxn>
                  <a:cxn ang="0">
                    <a:pos x="81" y="33"/>
                  </a:cxn>
                  <a:cxn ang="0">
                    <a:pos x="87" y="40"/>
                  </a:cxn>
                  <a:cxn ang="0">
                    <a:pos x="87" y="44"/>
                  </a:cxn>
                  <a:cxn ang="0">
                    <a:pos x="82" y="47"/>
                  </a:cxn>
                  <a:cxn ang="0">
                    <a:pos x="73" y="45"/>
                  </a:cxn>
                  <a:cxn ang="0">
                    <a:pos x="60" y="41"/>
                  </a:cxn>
                  <a:cxn ang="0">
                    <a:pos x="44" y="36"/>
                  </a:cxn>
                  <a:cxn ang="0">
                    <a:pos x="30" y="28"/>
                  </a:cxn>
                  <a:cxn ang="0">
                    <a:pos x="16" y="20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87" h="47">
                    <a:moveTo>
                      <a:pt x="0" y="1"/>
                    </a:moveTo>
                    <a:lnTo>
                      <a:pt x="5" y="0"/>
                    </a:lnTo>
                    <a:lnTo>
                      <a:pt x="14" y="1"/>
                    </a:lnTo>
                    <a:lnTo>
                      <a:pt x="27" y="4"/>
                    </a:lnTo>
                    <a:lnTo>
                      <a:pt x="43" y="10"/>
                    </a:lnTo>
                    <a:lnTo>
                      <a:pt x="57" y="17"/>
                    </a:lnTo>
                    <a:lnTo>
                      <a:pt x="71" y="25"/>
                    </a:lnTo>
                    <a:lnTo>
                      <a:pt x="81" y="33"/>
                    </a:lnTo>
                    <a:lnTo>
                      <a:pt x="87" y="40"/>
                    </a:lnTo>
                    <a:lnTo>
                      <a:pt x="87" y="44"/>
                    </a:lnTo>
                    <a:lnTo>
                      <a:pt x="82" y="47"/>
                    </a:lnTo>
                    <a:lnTo>
                      <a:pt x="73" y="45"/>
                    </a:lnTo>
                    <a:lnTo>
                      <a:pt x="60" y="41"/>
                    </a:lnTo>
                    <a:lnTo>
                      <a:pt x="44" y="36"/>
                    </a:lnTo>
                    <a:lnTo>
                      <a:pt x="30" y="28"/>
                    </a:lnTo>
                    <a:lnTo>
                      <a:pt x="16" y="2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7" name="Line 101"/>
              <p:cNvSpPr>
                <a:spLocks noChangeShapeType="1"/>
              </p:cNvSpPr>
              <p:nvPr/>
            </p:nvSpPr>
            <p:spPr bwMode="auto">
              <a:xfrm flipH="1" flipV="1">
                <a:off x="1940" y="908"/>
                <a:ext cx="119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8" name="Line 102"/>
              <p:cNvSpPr>
                <a:spLocks noChangeShapeType="1"/>
              </p:cNvSpPr>
              <p:nvPr/>
            </p:nvSpPr>
            <p:spPr bwMode="auto">
              <a:xfrm flipH="1">
                <a:off x="2015" y="910"/>
                <a:ext cx="44" cy="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199" name="Line 103"/>
              <p:cNvSpPr>
                <a:spLocks noChangeShapeType="1"/>
              </p:cNvSpPr>
              <p:nvPr/>
            </p:nvSpPr>
            <p:spPr bwMode="auto">
              <a:xfrm>
                <a:off x="2059" y="910"/>
                <a:ext cx="58" cy="8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2453" y="2773"/>
              <a:ext cx="291" cy="210"/>
              <a:chOff x="2398" y="690"/>
              <a:chExt cx="412" cy="210"/>
            </a:xfrm>
          </p:grpSpPr>
          <p:sp>
            <p:nvSpPr>
              <p:cNvPr id="4201" name="Freeform 105"/>
              <p:cNvSpPr>
                <a:spLocks noEditPoints="1"/>
              </p:cNvSpPr>
              <p:nvPr/>
            </p:nvSpPr>
            <p:spPr bwMode="auto">
              <a:xfrm>
                <a:off x="2552" y="690"/>
                <a:ext cx="104" cy="189"/>
              </a:xfrm>
              <a:custGeom>
                <a:avLst/>
                <a:gdLst/>
                <a:ahLst/>
                <a:cxnLst>
                  <a:cxn ang="0">
                    <a:pos x="0" y="341"/>
                  </a:cxn>
                  <a:cxn ang="0">
                    <a:pos x="2" y="331"/>
                  </a:cxn>
                  <a:cxn ang="0">
                    <a:pos x="10" y="323"/>
                  </a:cxn>
                  <a:cxn ang="0">
                    <a:pos x="23" y="315"/>
                  </a:cxn>
                  <a:cxn ang="0">
                    <a:pos x="40" y="308"/>
                  </a:cxn>
                  <a:cxn ang="0">
                    <a:pos x="59" y="304"/>
                  </a:cxn>
                  <a:cxn ang="0">
                    <a:pos x="81" y="302"/>
                  </a:cxn>
                  <a:cxn ang="0">
                    <a:pos x="105" y="300"/>
                  </a:cxn>
                  <a:cxn ang="0">
                    <a:pos x="129" y="302"/>
                  </a:cxn>
                  <a:cxn ang="0">
                    <a:pos x="149" y="304"/>
                  </a:cxn>
                  <a:cxn ang="0">
                    <a:pos x="170" y="308"/>
                  </a:cxn>
                  <a:cxn ang="0">
                    <a:pos x="186" y="315"/>
                  </a:cxn>
                  <a:cxn ang="0">
                    <a:pos x="198" y="323"/>
                  </a:cxn>
                  <a:cxn ang="0">
                    <a:pos x="206" y="331"/>
                  </a:cxn>
                  <a:cxn ang="0">
                    <a:pos x="210" y="341"/>
                  </a:cxn>
                  <a:cxn ang="0">
                    <a:pos x="206" y="349"/>
                  </a:cxn>
                  <a:cxn ang="0">
                    <a:pos x="198" y="358"/>
                  </a:cxn>
                  <a:cxn ang="0">
                    <a:pos x="186" y="365"/>
                  </a:cxn>
                  <a:cxn ang="0">
                    <a:pos x="170" y="372"/>
                  </a:cxn>
                  <a:cxn ang="0">
                    <a:pos x="149" y="376"/>
                  </a:cxn>
                  <a:cxn ang="0">
                    <a:pos x="129" y="380"/>
                  </a:cxn>
                  <a:cxn ang="0">
                    <a:pos x="105" y="380"/>
                  </a:cxn>
                  <a:cxn ang="0">
                    <a:pos x="81" y="380"/>
                  </a:cxn>
                  <a:cxn ang="0">
                    <a:pos x="59" y="376"/>
                  </a:cxn>
                  <a:cxn ang="0">
                    <a:pos x="40" y="372"/>
                  </a:cxn>
                  <a:cxn ang="0">
                    <a:pos x="23" y="365"/>
                  </a:cxn>
                  <a:cxn ang="0">
                    <a:pos x="10" y="358"/>
                  </a:cxn>
                  <a:cxn ang="0">
                    <a:pos x="2" y="349"/>
                  </a:cxn>
                  <a:cxn ang="0">
                    <a:pos x="0" y="341"/>
                  </a:cxn>
                  <a:cxn ang="0">
                    <a:pos x="80" y="66"/>
                  </a:cxn>
                  <a:cxn ang="0">
                    <a:pos x="80" y="27"/>
                  </a:cxn>
                  <a:cxn ang="0">
                    <a:pos x="80" y="18"/>
                  </a:cxn>
                  <a:cxn ang="0">
                    <a:pos x="84" y="8"/>
                  </a:cxn>
                  <a:cxn ang="0">
                    <a:pos x="94" y="3"/>
                  </a:cxn>
                  <a:cxn ang="0">
                    <a:pos x="105" y="0"/>
                  </a:cxn>
                  <a:cxn ang="0">
                    <a:pos x="118" y="3"/>
                  </a:cxn>
                  <a:cxn ang="0">
                    <a:pos x="127" y="8"/>
                  </a:cxn>
                  <a:cxn ang="0">
                    <a:pos x="132" y="18"/>
                  </a:cxn>
                  <a:cxn ang="0">
                    <a:pos x="132" y="27"/>
                  </a:cxn>
                  <a:cxn ang="0">
                    <a:pos x="132" y="66"/>
                  </a:cxn>
                  <a:cxn ang="0">
                    <a:pos x="80" y="66"/>
                  </a:cxn>
                </a:cxnLst>
                <a:rect l="0" t="0" r="r" b="b"/>
                <a:pathLst>
                  <a:path w="210" h="380">
                    <a:moveTo>
                      <a:pt x="0" y="341"/>
                    </a:moveTo>
                    <a:lnTo>
                      <a:pt x="2" y="331"/>
                    </a:lnTo>
                    <a:lnTo>
                      <a:pt x="10" y="323"/>
                    </a:lnTo>
                    <a:lnTo>
                      <a:pt x="23" y="315"/>
                    </a:lnTo>
                    <a:lnTo>
                      <a:pt x="40" y="308"/>
                    </a:lnTo>
                    <a:lnTo>
                      <a:pt x="59" y="304"/>
                    </a:lnTo>
                    <a:lnTo>
                      <a:pt x="81" y="302"/>
                    </a:lnTo>
                    <a:lnTo>
                      <a:pt x="105" y="300"/>
                    </a:lnTo>
                    <a:lnTo>
                      <a:pt x="129" y="302"/>
                    </a:lnTo>
                    <a:lnTo>
                      <a:pt x="149" y="304"/>
                    </a:lnTo>
                    <a:lnTo>
                      <a:pt x="170" y="308"/>
                    </a:lnTo>
                    <a:lnTo>
                      <a:pt x="186" y="315"/>
                    </a:lnTo>
                    <a:lnTo>
                      <a:pt x="198" y="323"/>
                    </a:lnTo>
                    <a:lnTo>
                      <a:pt x="206" y="331"/>
                    </a:lnTo>
                    <a:lnTo>
                      <a:pt x="210" y="341"/>
                    </a:lnTo>
                    <a:lnTo>
                      <a:pt x="206" y="349"/>
                    </a:lnTo>
                    <a:lnTo>
                      <a:pt x="198" y="358"/>
                    </a:lnTo>
                    <a:lnTo>
                      <a:pt x="186" y="365"/>
                    </a:lnTo>
                    <a:lnTo>
                      <a:pt x="170" y="372"/>
                    </a:lnTo>
                    <a:lnTo>
                      <a:pt x="149" y="376"/>
                    </a:lnTo>
                    <a:lnTo>
                      <a:pt x="129" y="380"/>
                    </a:lnTo>
                    <a:lnTo>
                      <a:pt x="105" y="380"/>
                    </a:lnTo>
                    <a:lnTo>
                      <a:pt x="81" y="380"/>
                    </a:lnTo>
                    <a:lnTo>
                      <a:pt x="59" y="376"/>
                    </a:lnTo>
                    <a:lnTo>
                      <a:pt x="40" y="372"/>
                    </a:lnTo>
                    <a:lnTo>
                      <a:pt x="23" y="365"/>
                    </a:lnTo>
                    <a:lnTo>
                      <a:pt x="10" y="358"/>
                    </a:lnTo>
                    <a:lnTo>
                      <a:pt x="2" y="349"/>
                    </a:lnTo>
                    <a:lnTo>
                      <a:pt x="0" y="341"/>
                    </a:lnTo>
                    <a:close/>
                    <a:moveTo>
                      <a:pt x="80" y="66"/>
                    </a:moveTo>
                    <a:lnTo>
                      <a:pt x="80" y="27"/>
                    </a:lnTo>
                    <a:lnTo>
                      <a:pt x="80" y="18"/>
                    </a:lnTo>
                    <a:lnTo>
                      <a:pt x="84" y="8"/>
                    </a:lnTo>
                    <a:lnTo>
                      <a:pt x="94" y="3"/>
                    </a:lnTo>
                    <a:lnTo>
                      <a:pt x="105" y="0"/>
                    </a:lnTo>
                    <a:lnTo>
                      <a:pt x="118" y="3"/>
                    </a:lnTo>
                    <a:lnTo>
                      <a:pt x="127" y="8"/>
                    </a:lnTo>
                    <a:lnTo>
                      <a:pt x="132" y="18"/>
                    </a:lnTo>
                    <a:lnTo>
                      <a:pt x="132" y="27"/>
                    </a:lnTo>
                    <a:lnTo>
                      <a:pt x="132" y="66"/>
                    </a:lnTo>
                    <a:lnTo>
                      <a:pt x="80" y="66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202" name="Freeform 106"/>
              <p:cNvSpPr>
                <a:spLocks/>
              </p:cNvSpPr>
              <p:nvPr/>
            </p:nvSpPr>
            <p:spPr bwMode="auto">
              <a:xfrm>
                <a:off x="2640" y="817"/>
                <a:ext cx="170" cy="20"/>
              </a:xfrm>
              <a:custGeom>
                <a:avLst/>
                <a:gdLst/>
                <a:ahLst/>
                <a:cxnLst>
                  <a:cxn ang="0">
                    <a:pos x="341" y="0"/>
                  </a:cxn>
                  <a:cxn ang="0">
                    <a:pos x="289" y="41"/>
                  </a:cxn>
                  <a:cxn ang="0">
                    <a:pos x="0" y="41"/>
                  </a:cxn>
                  <a:cxn ang="0">
                    <a:pos x="53" y="0"/>
                  </a:cxn>
                  <a:cxn ang="0">
                    <a:pos x="341" y="0"/>
                  </a:cxn>
                </a:cxnLst>
                <a:rect l="0" t="0" r="r" b="b"/>
                <a:pathLst>
                  <a:path w="341" h="41">
                    <a:moveTo>
                      <a:pt x="341" y="0"/>
                    </a:moveTo>
                    <a:lnTo>
                      <a:pt x="289" y="41"/>
                    </a:lnTo>
                    <a:lnTo>
                      <a:pt x="0" y="41"/>
                    </a:lnTo>
                    <a:lnTo>
                      <a:pt x="53" y="0"/>
                    </a:lnTo>
                    <a:lnTo>
                      <a:pt x="341" y="0"/>
                    </a:lnTo>
                    <a:close/>
                  </a:path>
                </a:pathLst>
              </a:custGeom>
              <a:blipFill dpi="0" rotWithShape="0">
                <a:blip r:embed="rId12" cstate="print"/>
                <a:srcRect/>
                <a:tile tx="0" ty="0" sx="100000" sy="100000" flip="none" algn="tl"/>
              </a:blip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203" name="Freeform 107"/>
              <p:cNvSpPr>
                <a:spLocks/>
              </p:cNvSpPr>
              <p:nvPr/>
            </p:nvSpPr>
            <p:spPr bwMode="auto">
              <a:xfrm>
                <a:off x="2590" y="860"/>
                <a:ext cx="27" cy="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4"/>
                  </a:cxn>
                  <a:cxn ang="0">
                    <a:pos x="3" y="43"/>
                  </a:cxn>
                  <a:cxn ang="0">
                    <a:pos x="8" y="40"/>
                  </a:cxn>
                  <a:cxn ang="0">
                    <a:pos x="17" y="40"/>
                  </a:cxn>
                  <a:cxn ang="0">
                    <a:pos x="27" y="39"/>
                  </a:cxn>
                  <a:cxn ang="0">
                    <a:pos x="36" y="40"/>
                  </a:cxn>
                  <a:cxn ang="0">
                    <a:pos x="46" y="40"/>
                  </a:cxn>
                  <a:cxn ang="0">
                    <a:pos x="51" y="43"/>
                  </a:cxn>
                  <a:cxn ang="0">
                    <a:pos x="52" y="44"/>
                  </a:cxn>
                  <a:cxn ang="0">
                    <a:pos x="52" y="4"/>
                  </a:cxn>
                  <a:cxn ang="0">
                    <a:pos x="51" y="2"/>
                  </a:cxn>
                  <a:cxn ang="0">
                    <a:pos x="46" y="1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8" y="1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rect l="0" t="0" r="r" b="b"/>
                <a:pathLst>
                  <a:path w="52" h="44">
                    <a:moveTo>
                      <a:pt x="0" y="4"/>
                    </a:moveTo>
                    <a:lnTo>
                      <a:pt x="0" y="44"/>
                    </a:lnTo>
                    <a:lnTo>
                      <a:pt x="3" y="43"/>
                    </a:lnTo>
                    <a:lnTo>
                      <a:pt x="8" y="40"/>
                    </a:lnTo>
                    <a:lnTo>
                      <a:pt x="17" y="40"/>
                    </a:lnTo>
                    <a:lnTo>
                      <a:pt x="27" y="39"/>
                    </a:lnTo>
                    <a:lnTo>
                      <a:pt x="36" y="40"/>
                    </a:lnTo>
                    <a:lnTo>
                      <a:pt x="46" y="40"/>
                    </a:lnTo>
                    <a:lnTo>
                      <a:pt x="51" y="43"/>
                    </a:lnTo>
                    <a:lnTo>
                      <a:pt x="52" y="44"/>
                    </a:lnTo>
                    <a:lnTo>
                      <a:pt x="52" y="4"/>
                    </a:lnTo>
                    <a:lnTo>
                      <a:pt x="51" y="2"/>
                    </a:lnTo>
                    <a:lnTo>
                      <a:pt x="46" y="1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8" y="1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/>
            </p:nvSpPr>
            <p:spPr bwMode="auto">
              <a:xfrm>
                <a:off x="2617" y="865"/>
                <a:ext cx="7" cy="2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205" name="Freeform 109"/>
              <p:cNvSpPr>
                <a:spLocks noEditPoints="1"/>
              </p:cNvSpPr>
              <p:nvPr/>
            </p:nvSpPr>
            <p:spPr bwMode="auto">
              <a:xfrm>
                <a:off x="2552" y="720"/>
                <a:ext cx="104" cy="175"/>
              </a:xfrm>
              <a:custGeom>
                <a:avLst/>
                <a:gdLst/>
                <a:ahLst/>
                <a:cxnLst>
                  <a:cxn ang="0">
                    <a:pos x="53" y="350"/>
                  </a:cxn>
                  <a:cxn ang="0">
                    <a:pos x="57" y="339"/>
                  </a:cxn>
                  <a:cxn ang="0">
                    <a:pos x="65" y="331"/>
                  </a:cxn>
                  <a:cxn ang="0">
                    <a:pos x="76" y="324"/>
                  </a:cxn>
                  <a:cxn ang="0">
                    <a:pos x="91" y="320"/>
                  </a:cxn>
                  <a:cxn ang="0">
                    <a:pos x="105" y="320"/>
                  </a:cxn>
                  <a:cxn ang="0">
                    <a:pos x="119" y="320"/>
                  </a:cxn>
                  <a:cxn ang="0">
                    <a:pos x="133" y="323"/>
                  </a:cxn>
                  <a:cxn ang="0">
                    <a:pos x="145" y="329"/>
                  </a:cxn>
                  <a:cxn ang="0">
                    <a:pos x="152" y="339"/>
                  </a:cxn>
                  <a:cxn ang="0">
                    <a:pos x="157" y="350"/>
                  </a:cxn>
                  <a:cxn ang="0">
                    <a:pos x="53" y="350"/>
                  </a:cxn>
                  <a:cxn ang="0">
                    <a:pos x="0" y="39"/>
                  </a:cxn>
                  <a:cxn ang="0">
                    <a:pos x="2" y="31"/>
                  </a:cxn>
                  <a:cxn ang="0">
                    <a:pos x="10" y="21"/>
                  </a:cxn>
                  <a:cxn ang="0">
                    <a:pos x="23" y="14"/>
                  </a:cxn>
                  <a:cxn ang="0">
                    <a:pos x="40" y="8"/>
                  </a:cxn>
                  <a:cxn ang="0">
                    <a:pos x="59" y="4"/>
                  </a:cxn>
                  <a:cxn ang="0">
                    <a:pos x="81" y="0"/>
                  </a:cxn>
                  <a:cxn ang="0">
                    <a:pos x="105" y="0"/>
                  </a:cxn>
                  <a:cxn ang="0">
                    <a:pos x="129" y="0"/>
                  </a:cxn>
                  <a:cxn ang="0">
                    <a:pos x="149" y="4"/>
                  </a:cxn>
                  <a:cxn ang="0">
                    <a:pos x="170" y="8"/>
                  </a:cxn>
                  <a:cxn ang="0">
                    <a:pos x="186" y="14"/>
                  </a:cxn>
                  <a:cxn ang="0">
                    <a:pos x="198" y="21"/>
                  </a:cxn>
                  <a:cxn ang="0">
                    <a:pos x="206" y="31"/>
                  </a:cxn>
                  <a:cxn ang="0">
                    <a:pos x="210" y="39"/>
                  </a:cxn>
                  <a:cxn ang="0">
                    <a:pos x="210" y="280"/>
                  </a:cxn>
                  <a:cxn ang="0">
                    <a:pos x="206" y="270"/>
                  </a:cxn>
                  <a:cxn ang="0">
                    <a:pos x="198" y="262"/>
                  </a:cxn>
                  <a:cxn ang="0">
                    <a:pos x="186" y="254"/>
                  </a:cxn>
                  <a:cxn ang="0">
                    <a:pos x="170" y="247"/>
                  </a:cxn>
                  <a:cxn ang="0">
                    <a:pos x="149" y="243"/>
                  </a:cxn>
                  <a:cxn ang="0">
                    <a:pos x="129" y="241"/>
                  </a:cxn>
                  <a:cxn ang="0">
                    <a:pos x="105" y="239"/>
                  </a:cxn>
                  <a:cxn ang="0">
                    <a:pos x="81" y="241"/>
                  </a:cxn>
                  <a:cxn ang="0">
                    <a:pos x="59" y="243"/>
                  </a:cxn>
                  <a:cxn ang="0">
                    <a:pos x="40" y="247"/>
                  </a:cxn>
                  <a:cxn ang="0">
                    <a:pos x="23" y="254"/>
                  </a:cxn>
                  <a:cxn ang="0">
                    <a:pos x="10" y="262"/>
                  </a:cxn>
                  <a:cxn ang="0">
                    <a:pos x="2" y="270"/>
                  </a:cxn>
                  <a:cxn ang="0">
                    <a:pos x="0" y="280"/>
                  </a:cxn>
                  <a:cxn ang="0">
                    <a:pos x="0" y="39"/>
                  </a:cxn>
                </a:cxnLst>
                <a:rect l="0" t="0" r="r" b="b"/>
                <a:pathLst>
                  <a:path w="210" h="350">
                    <a:moveTo>
                      <a:pt x="53" y="350"/>
                    </a:moveTo>
                    <a:lnTo>
                      <a:pt x="57" y="339"/>
                    </a:lnTo>
                    <a:lnTo>
                      <a:pt x="65" y="331"/>
                    </a:lnTo>
                    <a:lnTo>
                      <a:pt x="76" y="324"/>
                    </a:lnTo>
                    <a:lnTo>
                      <a:pt x="91" y="320"/>
                    </a:lnTo>
                    <a:lnTo>
                      <a:pt x="105" y="320"/>
                    </a:lnTo>
                    <a:lnTo>
                      <a:pt x="119" y="320"/>
                    </a:lnTo>
                    <a:lnTo>
                      <a:pt x="133" y="323"/>
                    </a:lnTo>
                    <a:lnTo>
                      <a:pt x="145" y="329"/>
                    </a:lnTo>
                    <a:lnTo>
                      <a:pt x="152" y="339"/>
                    </a:lnTo>
                    <a:lnTo>
                      <a:pt x="157" y="350"/>
                    </a:lnTo>
                    <a:lnTo>
                      <a:pt x="53" y="350"/>
                    </a:lnTo>
                    <a:close/>
                    <a:moveTo>
                      <a:pt x="0" y="39"/>
                    </a:moveTo>
                    <a:lnTo>
                      <a:pt x="2" y="31"/>
                    </a:lnTo>
                    <a:lnTo>
                      <a:pt x="10" y="21"/>
                    </a:lnTo>
                    <a:lnTo>
                      <a:pt x="23" y="14"/>
                    </a:lnTo>
                    <a:lnTo>
                      <a:pt x="40" y="8"/>
                    </a:lnTo>
                    <a:lnTo>
                      <a:pt x="59" y="4"/>
                    </a:lnTo>
                    <a:lnTo>
                      <a:pt x="81" y="0"/>
                    </a:lnTo>
                    <a:lnTo>
                      <a:pt x="105" y="0"/>
                    </a:lnTo>
                    <a:lnTo>
                      <a:pt x="129" y="0"/>
                    </a:lnTo>
                    <a:lnTo>
                      <a:pt x="149" y="4"/>
                    </a:lnTo>
                    <a:lnTo>
                      <a:pt x="170" y="8"/>
                    </a:lnTo>
                    <a:lnTo>
                      <a:pt x="186" y="14"/>
                    </a:lnTo>
                    <a:lnTo>
                      <a:pt x="198" y="21"/>
                    </a:lnTo>
                    <a:lnTo>
                      <a:pt x="206" y="31"/>
                    </a:lnTo>
                    <a:lnTo>
                      <a:pt x="210" y="39"/>
                    </a:lnTo>
                    <a:lnTo>
                      <a:pt x="210" y="280"/>
                    </a:lnTo>
                    <a:lnTo>
                      <a:pt x="206" y="270"/>
                    </a:lnTo>
                    <a:lnTo>
                      <a:pt x="198" y="262"/>
                    </a:lnTo>
                    <a:lnTo>
                      <a:pt x="186" y="254"/>
                    </a:lnTo>
                    <a:lnTo>
                      <a:pt x="170" y="247"/>
                    </a:lnTo>
                    <a:lnTo>
                      <a:pt x="149" y="243"/>
                    </a:lnTo>
                    <a:lnTo>
                      <a:pt x="129" y="241"/>
                    </a:lnTo>
                    <a:lnTo>
                      <a:pt x="105" y="239"/>
                    </a:lnTo>
                    <a:lnTo>
                      <a:pt x="81" y="241"/>
                    </a:lnTo>
                    <a:lnTo>
                      <a:pt x="59" y="243"/>
                    </a:lnTo>
                    <a:lnTo>
                      <a:pt x="40" y="247"/>
                    </a:lnTo>
                    <a:lnTo>
                      <a:pt x="23" y="254"/>
                    </a:lnTo>
                    <a:lnTo>
                      <a:pt x="10" y="262"/>
                    </a:lnTo>
                    <a:lnTo>
                      <a:pt x="2" y="270"/>
                    </a:lnTo>
                    <a:lnTo>
                      <a:pt x="0" y="28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206" name="Freeform 110"/>
              <p:cNvSpPr>
                <a:spLocks noEditPoints="1"/>
              </p:cNvSpPr>
              <p:nvPr/>
            </p:nvSpPr>
            <p:spPr bwMode="auto">
              <a:xfrm>
                <a:off x="2559" y="740"/>
                <a:ext cx="89" cy="10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31"/>
                  </a:cxn>
                  <a:cxn ang="0">
                    <a:pos x="12" y="26"/>
                  </a:cxn>
                  <a:cxn ang="0">
                    <a:pos x="27" y="20"/>
                  </a:cxn>
                  <a:cxn ang="0">
                    <a:pos x="27" y="0"/>
                  </a:cxn>
                  <a:cxn ang="0">
                    <a:pos x="12" y="5"/>
                  </a:cxn>
                  <a:cxn ang="0">
                    <a:pos x="0" y="11"/>
                  </a:cxn>
                  <a:cxn ang="0">
                    <a:pos x="112" y="92"/>
                  </a:cxn>
                  <a:cxn ang="0">
                    <a:pos x="112" y="112"/>
                  </a:cxn>
                  <a:cxn ang="0">
                    <a:pos x="128" y="113"/>
                  </a:cxn>
                  <a:cxn ang="0">
                    <a:pos x="142" y="116"/>
                  </a:cxn>
                  <a:cxn ang="0">
                    <a:pos x="142" y="97"/>
                  </a:cxn>
                  <a:cxn ang="0">
                    <a:pos x="128" y="93"/>
                  </a:cxn>
                  <a:cxn ang="0">
                    <a:pos x="112" y="92"/>
                  </a:cxn>
                  <a:cxn ang="0">
                    <a:pos x="27" y="147"/>
                  </a:cxn>
                  <a:cxn ang="0">
                    <a:pos x="27" y="167"/>
                  </a:cxn>
                  <a:cxn ang="0">
                    <a:pos x="47" y="163"/>
                  </a:cxn>
                  <a:cxn ang="0">
                    <a:pos x="71" y="160"/>
                  </a:cxn>
                  <a:cxn ang="0">
                    <a:pos x="71" y="140"/>
                  </a:cxn>
                  <a:cxn ang="0">
                    <a:pos x="47" y="143"/>
                  </a:cxn>
                  <a:cxn ang="0">
                    <a:pos x="27" y="147"/>
                  </a:cxn>
                  <a:cxn ang="0">
                    <a:pos x="177" y="207"/>
                  </a:cxn>
                  <a:cxn ang="0">
                    <a:pos x="177" y="187"/>
                  </a:cxn>
                  <a:cxn ang="0">
                    <a:pos x="168" y="182"/>
                  </a:cxn>
                  <a:cxn ang="0">
                    <a:pos x="155" y="178"/>
                  </a:cxn>
                  <a:cxn ang="0">
                    <a:pos x="141" y="174"/>
                  </a:cxn>
                  <a:cxn ang="0">
                    <a:pos x="141" y="193"/>
                  </a:cxn>
                  <a:cxn ang="0">
                    <a:pos x="155" y="197"/>
                  </a:cxn>
                  <a:cxn ang="0">
                    <a:pos x="168" y="202"/>
                  </a:cxn>
                  <a:cxn ang="0">
                    <a:pos x="177" y="207"/>
                  </a:cxn>
                </a:cxnLst>
                <a:rect l="0" t="0" r="r" b="b"/>
                <a:pathLst>
                  <a:path w="177" h="207">
                    <a:moveTo>
                      <a:pt x="0" y="11"/>
                    </a:moveTo>
                    <a:lnTo>
                      <a:pt x="0" y="31"/>
                    </a:lnTo>
                    <a:lnTo>
                      <a:pt x="12" y="26"/>
                    </a:lnTo>
                    <a:lnTo>
                      <a:pt x="27" y="20"/>
                    </a:lnTo>
                    <a:lnTo>
                      <a:pt x="27" y="0"/>
                    </a:lnTo>
                    <a:lnTo>
                      <a:pt x="12" y="5"/>
                    </a:lnTo>
                    <a:lnTo>
                      <a:pt x="0" y="11"/>
                    </a:lnTo>
                    <a:close/>
                    <a:moveTo>
                      <a:pt x="112" y="92"/>
                    </a:moveTo>
                    <a:lnTo>
                      <a:pt x="112" y="112"/>
                    </a:lnTo>
                    <a:lnTo>
                      <a:pt x="128" y="113"/>
                    </a:lnTo>
                    <a:lnTo>
                      <a:pt x="142" y="116"/>
                    </a:lnTo>
                    <a:lnTo>
                      <a:pt x="142" y="97"/>
                    </a:lnTo>
                    <a:lnTo>
                      <a:pt x="128" y="93"/>
                    </a:lnTo>
                    <a:lnTo>
                      <a:pt x="112" y="92"/>
                    </a:lnTo>
                    <a:close/>
                    <a:moveTo>
                      <a:pt x="27" y="147"/>
                    </a:moveTo>
                    <a:lnTo>
                      <a:pt x="27" y="167"/>
                    </a:lnTo>
                    <a:lnTo>
                      <a:pt x="47" y="163"/>
                    </a:lnTo>
                    <a:lnTo>
                      <a:pt x="71" y="160"/>
                    </a:lnTo>
                    <a:lnTo>
                      <a:pt x="71" y="140"/>
                    </a:lnTo>
                    <a:lnTo>
                      <a:pt x="47" y="143"/>
                    </a:lnTo>
                    <a:lnTo>
                      <a:pt x="27" y="147"/>
                    </a:lnTo>
                    <a:close/>
                    <a:moveTo>
                      <a:pt x="177" y="207"/>
                    </a:moveTo>
                    <a:lnTo>
                      <a:pt x="177" y="187"/>
                    </a:lnTo>
                    <a:lnTo>
                      <a:pt x="168" y="182"/>
                    </a:lnTo>
                    <a:lnTo>
                      <a:pt x="155" y="178"/>
                    </a:lnTo>
                    <a:lnTo>
                      <a:pt x="141" y="174"/>
                    </a:lnTo>
                    <a:lnTo>
                      <a:pt x="141" y="193"/>
                    </a:lnTo>
                    <a:lnTo>
                      <a:pt x="155" y="197"/>
                    </a:lnTo>
                    <a:lnTo>
                      <a:pt x="168" y="202"/>
                    </a:lnTo>
                    <a:lnTo>
                      <a:pt x="177" y="20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207" name="Freeform 111"/>
              <p:cNvSpPr>
                <a:spLocks/>
              </p:cNvSpPr>
              <p:nvPr/>
            </p:nvSpPr>
            <p:spPr bwMode="auto">
              <a:xfrm>
                <a:off x="2552" y="760"/>
                <a:ext cx="104" cy="2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" y="31"/>
                  </a:cxn>
                  <a:cxn ang="0">
                    <a:pos x="10" y="23"/>
                  </a:cxn>
                  <a:cxn ang="0">
                    <a:pos x="23" y="15"/>
                  </a:cxn>
                  <a:cxn ang="0">
                    <a:pos x="40" y="9"/>
                  </a:cxn>
                  <a:cxn ang="0">
                    <a:pos x="59" y="4"/>
                  </a:cxn>
                  <a:cxn ang="0">
                    <a:pos x="81" y="1"/>
                  </a:cxn>
                  <a:cxn ang="0">
                    <a:pos x="105" y="0"/>
                  </a:cxn>
                  <a:cxn ang="0">
                    <a:pos x="129" y="1"/>
                  </a:cxn>
                  <a:cxn ang="0">
                    <a:pos x="149" y="4"/>
                  </a:cxn>
                  <a:cxn ang="0">
                    <a:pos x="170" y="9"/>
                  </a:cxn>
                  <a:cxn ang="0">
                    <a:pos x="186" y="15"/>
                  </a:cxn>
                  <a:cxn ang="0">
                    <a:pos x="198" y="23"/>
                  </a:cxn>
                  <a:cxn ang="0">
                    <a:pos x="206" y="31"/>
                  </a:cxn>
                  <a:cxn ang="0">
                    <a:pos x="210" y="40"/>
                  </a:cxn>
                </a:cxnLst>
                <a:rect l="0" t="0" r="r" b="b"/>
                <a:pathLst>
                  <a:path w="210" h="40">
                    <a:moveTo>
                      <a:pt x="0" y="40"/>
                    </a:moveTo>
                    <a:lnTo>
                      <a:pt x="2" y="31"/>
                    </a:lnTo>
                    <a:lnTo>
                      <a:pt x="10" y="23"/>
                    </a:lnTo>
                    <a:lnTo>
                      <a:pt x="23" y="15"/>
                    </a:lnTo>
                    <a:lnTo>
                      <a:pt x="40" y="9"/>
                    </a:lnTo>
                    <a:lnTo>
                      <a:pt x="59" y="4"/>
                    </a:lnTo>
                    <a:lnTo>
                      <a:pt x="81" y="1"/>
                    </a:lnTo>
                    <a:lnTo>
                      <a:pt x="105" y="0"/>
                    </a:lnTo>
                    <a:lnTo>
                      <a:pt x="129" y="1"/>
                    </a:lnTo>
                    <a:lnTo>
                      <a:pt x="149" y="4"/>
                    </a:lnTo>
                    <a:lnTo>
                      <a:pt x="170" y="9"/>
                    </a:lnTo>
                    <a:lnTo>
                      <a:pt x="186" y="15"/>
                    </a:lnTo>
                    <a:lnTo>
                      <a:pt x="198" y="23"/>
                    </a:lnTo>
                    <a:lnTo>
                      <a:pt x="206" y="31"/>
                    </a:lnTo>
                    <a:lnTo>
                      <a:pt x="210" y="4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208" name="Freeform 112"/>
              <p:cNvSpPr>
                <a:spLocks/>
              </p:cNvSpPr>
              <p:nvPr/>
            </p:nvSpPr>
            <p:spPr bwMode="auto">
              <a:xfrm>
                <a:off x="2552" y="799"/>
                <a:ext cx="104" cy="2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" y="33"/>
                  </a:cxn>
                  <a:cxn ang="0">
                    <a:pos x="10" y="23"/>
                  </a:cxn>
                  <a:cxn ang="0">
                    <a:pos x="23" y="17"/>
                  </a:cxn>
                  <a:cxn ang="0">
                    <a:pos x="40" y="10"/>
                  </a:cxn>
                  <a:cxn ang="0">
                    <a:pos x="59" y="5"/>
                  </a:cxn>
                  <a:cxn ang="0">
                    <a:pos x="81" y="2"/>
                  </a:cxn>
                  <a:cxn ang="0">
                    <a:pos x="105" y="0"/>
                  </a:cxn>
                  <a:cxn ang="0">
                    <a:pos x="129" y="2"/>
                  </a:cxn>
                  <a:cxn ang="0">
                    <a:pos x="149" y="5"/>
                  </a:cxn>
                  <a:cxn ang="0">
                    <a:pos x="170" y="10"/>
                  </a:cxn>
                  <a:cxn ang="0">
                    <a:pos x="186" y="17"/>
                  </a:cxn>
                  <a:cxn ang="0">
                    <a:pos x="198" y="23"/>
                  </a:cxn>
                  <a:cxn ang="0">
                    <a:pos x="206" y="33"/>
                  </a:cxn>
                  <a:cxn ang="0">
                    <a:pos x="210" y="41"/>
                  </a:cxn>
                </a:cxnLst>
                <a:rect l="0" t="0" r="r" b="b"/>
                <a:pathLst>
                  <a:path w="210" h="41">
                    <a:moveTo>
                      <a:pt x="0" y="41"/>
                    </a:moveTo>
                    <a:lnTo>
                      <a:pt x="2" y="33"/>
                    </a:lnTo>
                    <a:lnTo>
                      <a:pt x="10" y="23"/>
                    </a:lnTo>
                    <a:lnTo>
                      <a:pt x="23" y="17"/>
                    </a:lnTo>
                    <a:lnTo>
                      <a:pt x="40" y="10"/>
                    </a:lnTo>
                    <a:lnTo>
                      <a:pt x="59" y="5"/>
                    </a:lnTo>
                    <a:lnTo>
                      <a:pt x="81" y="2"/>
                    </a:lnTo>
                    <a:lnTo>
                      <a:pt x="105" y="0"/>
                    </a:lnTo>
                    <a:lnTo>
                      <a:pt x="129" y="2"/>
                    </a:lnTo>
                    <a:lnTo>
                      <a:pt x="149" y="5"/>
                    </a:lnTo>
                    <a:lnTo>
                      <a:pt x="170" y="10"/>
                    </a:lnTo>
                    <a:lnTo>
                      <a:pt x="186" y="17"/>
                    </a:lnTo>
                    <a:lnTo>
                      <a:pt x="198" y="23"/>
                    </a:lnTo>
                    <a:lnTo>
                      <a:pt x="206" y="33"/>
                    </a:lnTo>
                    <a:lnTo>
                      <a:pt x="210" y="4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209" name="Freeform 113"/>
              <p:cNvSpPr>
                <a:spLocks/>
              </p:cNvSpPr>
              <p:nvPr/>
            </p:nvSpPr>
            <p:spPr bwMode="auto">
              <a:xfrm>
                <a:off x="2398" y="817"/>
                <a:ext cx="170" cy="20"/>
              </a:xfrm>
              <a:custGeom>
                <a:avLst/>
                <a:gdLst/>
                <a:ahLst/>
                <a:cxnLst>
                  <a:cxn ang="0">
                    <a:pos x="341" y="0"/>
                  </a:cxn>
                  <a:cxn ang="0">
                    <a:pos x="288" y="41"/>
                  </a:cxn>
                  <a:cxn ang="0">
                    <a:pos x="0" y="41"/>
                  </a:cxn>
                  <a:cxn ang="0">
                    <a:pos x="52" y="0"/>
                  </a:cxn>
                  <a:cxn ang="0">
                    <a:pos x="341" y="0"/>
                  </a:cxn>
                </a:cxnLst>
                <a:rect l="0" t="0" r="r" b="b"/>
                <a:pathLst>
                  <a:path w="341" h="41">
                    <a:moveTo>
                      <a:pt x="341" y="0"/>
                    </a:moveTo>
                    <a:lnTo>
                      <a:pt x="288" y="41"/>
                    </a:lnTo>
                    <a:lnTo>
                      <a:pt x="0" y="41"/>
                    </a:lnTo>
                    <a:lnTo>
                      <a:pt x="52" y="0"/>
                    </a:lnTo>
                    <a:lnTo>
                      <a:pt x="341" y="0"/>
                    </a:lnTo>
                    <a:close/>
                  </a:path>
                </a:pathLst>
              </a:custGeom>
              <a:blipFill dpi="0" rotWithShape="0">
                <a:blip r:embed="rId12" cstate="print"/>
                <a:srcRect/>
                <a:tile tx="0" ty="0" sx="100000" sy="100000" flip="none" algn="tl"/>
              </a:blip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210" name="Freeform 114"/>
              <p:cNvSpPr>
                <a:spLocks/>
              </p:cNvSpPr>
              <p:nvPr/>
            </p:nvSpPr>
            <p:spPr bwMode="auto">
              <a:xfrm>
                <a:off x="2578" y="890"/>
                <a:ext cx="52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" y="7"/>
                  </a:cxn>
                  <a:cxn ang="0">
                    <a:pos x="9" y="4"/>
                  </a:cxn>
                  <a:cxn ang="0">
                    <a:pos x="20" y="2"/>
                  </a:cxn>
                  <a:cxn ang="0">
                    <a:pos x="36" y="0"/>
                  </a:cxn>
                  <a:cxn ang="0">
                    <a:pos x="52" y="0"/>
                  </a:cxn>
                  <a:cxn ang="0">
                    <a:pos x="68" y="0"/>
                  </a:cxn>
                  <a:cxn ang="0">
                    <a:pos x="82" y="2"/>
                  </a:cxn>
                  <a:cxn ang="0">
                    <a:pos x="95" y="4"/>
                  </a:cxn>
                  <a:cxn ang="0">
                    <a:pos x="101" y="7"/>
                  </a:cxn>
                  <a:cxn ang="0">
                    <a:pos x="104" y="10"/>
                  </a:cxn>
                  <a:cxn ang="0">
                    <a:pos x="101" y="12"/>
                  </a:cxn>
                  <a:cxn ang="0">
                    <a:pos x="95" y="15"/>
                  </a:cxn>
                  <a:cxn ang="0">
                    <a:pos x="82" y="18"/>
                  </a:cxn>
                  <a:cxn ang="0">
                    <a:pos x="68" y="19"/>
                  </a:cxn>
                  <a:cxn ang="0">
                    <a:pos x="52" y="19"/>
                  </a:cxn>
                  <a:cxn ang="0">
                    <a:pos x="36" y="19"/>
                  </a:cxn>
                  <a:cxn ang="0">
                    <a:pos x="20" y="18"/>
                  </a:cxn>
                  <a:cxn ang="0">
                    <a:pos x="9" y="15"/>
                  </a:cxn>
                  <a:cxn ang="0">
                    <a:pos x="1" y="12"/>
                  </a:cxn>
                  <a:cxn ang="0">
                    <a:pos x="0" y="10"/>
                  </a:cxn>
                </a:cxnLst>
                <a:rect l="0" t="0" r="r" b="b"/>
                <a:pathLst>
                  <a:path w="104" h="19">
                    <a:moveTo>
                      <a:pt x="0" y="10"/>
                    </a:moveTo>
                    <a:lnTo>
                      <a:pt x="1" y="7"/>
                    </a:lnTo>
                    <a:lnTo>
                      <a:pt x="9" y="4"/>
                    </a:lnTo>
                    <a:lnTo>
                      <a:pt x="20" y="2"/>
                    </a:lnTo>
                    <a:lnTo>
                      <a:pt x="36" y="0"/>
                    </a:lnTo>
                    <a:lnTo>
                      <a:pt x="52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5" y="4"/>
                    </a:lnTo>
                    <a:lnTo>
                      <a:pt x="101" y="7"/>
                    </a:lnTo>
                    <a:lnTo>
                      <a:pt x="104" y="10"/>
                    </a:lnTo>
                    <a:lnTo>
                      <a:pt x="101" y="12"/>
                    </a:lnTo>
                    <a:lnTo>
                      <a:pt x="95" y="15"/>
                    </a:lnTo>
                    <a:lnTo>
                      <a:pt x="82" y="18"/>
                    </a:lnTo>
                    <a:lnTo>
                      <a:pt x="68" y="19"/>
                    </a:lnTo>
                    <a:lnTo>
                      <a:pt x="52" y="19"/>
                    </a:lnTo>
                    <a:lnTo>
                      <a:pt x="36" y="19"/>
                    </a:lnTo>
                    <a:lnTo>
                      <a:pt x="20" y="18"/>
                    </a:lnTo>
                    <a:lnTo>
                      <a:pt x="9" y="15"/>
                    </a:lnTo>
                    <a:lnTo>
                      <a:pt x="1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11" name="Freeform 115"/>
            <p:cNvSpPr>
              <a:spLocks/>
            </p:cNvSpPr>
            <p:nvPr/>
          </p:nvSpPr>
          <p:spPr bwMode="auto">
            <a:xfrm>
              <a:off x="2241" y="2949"/>
              <a:ext cx="290" cy="95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481" y="0"/>
                </a:cxn>
                <a:cxn ang="0">
                  <a:pos x="443" y="121"/>
                </a:cxn>
                <a:cxn ang="0">
                  <a:pos x="823" y="16"/>
                </a:cxn>
                <a:cxn ang="0">
                  <a:pos x="340" y="189"/>
                </a:cxn>
                <a:cxn ang="0">
                  <a:pos x="380" y="68"/>
                </a:cxn>
                <a:cxn ang="0">
                  <a:pos x="0" y="175"/>
                </a:cxn>
              </a:cxnLst>
              <a:rect l="0" t="0" r="r" b="b"/>
              <a:pathLst>
                <a:path w="823" h="189">
                  <a:moveTo>
                    <a:pt x="0" y="175"/>
                  </a:moveTo>
                  <a:lnTo>
                    <a:pt x="481" y="0"/>
                  </a:lnTo>
                  <a:lnTo>
                    <a:pt x="443" y="121"/>
                  </a:lnTo>
                  <a:lnTo>
                    <a:pt x="823" y="16"/>
                  </a:lnTo>
                  <a:lnTo>
                    <a:pt x="340" y="189"/>
                  </a:lnTo>
                  <a:lnTo>
                    <a:pt x="380" y="68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500"/>
                            </p:stCondLst>
                            <p:childTnLst>
                              <p:par>
                                <p:cTn id="20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3" grpId="0"/>
      <p:bldP spid="4104" grpId="0"/>
      <p:bldP spid="4105" grpId="0"/>
      <p:bldP spid="4106" grpId="0"/>
      <p:bldP spid="4107" grpId="0"/>
      <p:bldP spid="4108" grpId="0" animBg="1"/>
      <p:bldP spid="4109" grpId="0" animBg="1"/>
      <p:bldP spid="4110" grpId="0" animBg="1"/>
      <p:bldP spid="4111" grpId="0" animBg="1"/>
      <p:bldP spid="4112" grpId="0"/>
      <p:bldP spid="4113" grpId="0"/>
      <p:bldP spid="4114" grpId="0" animBg="1"/>
      <p:bldP spid="4116" grpId="0" animBg="1"/>
      <p:bldP spid="4117" grpId="0"/>
      <p:bldP spid="4118" grpId="0"/>
      <p:bldP spid="4119" grpId="0"/>
      <p:bldP spid="4120" grpId="0"/>
      <p:bldP spid="4122" grpId="0"/>
      <p:bldP spid="4123" grpId="0"/>
      <p:bldP spid="4124" grpId="0"/>
      <p:bldP spid="4137" grpId="0" animBg="1"/>
      <p:bldP spid="4138" grpId="0" animBg="1"/>
      <p:bldP spid="4139" grpId="0"/>
      <p:bldP spid="4140" grpId="0" animBg="1"/>
      <p:bldP spid="4141" grpId="0" animBg="1"/>
      <p:bldP spid="4142" grpId="0" animBg="1"/>
      <p:bldP spid="4143" grpId="0" animBg="1"/>
      <p:bldP spid="4154" grpId="1" animBg="1"/>
      <p:bldP spid="4155" grpId="1" animBg="1"/>
      <p:bldP spid="4157" grpId="0"/>
      <p:bldP spid="4158" grpId="0" animBg="1"/>
      <p:bldP spid="4159" grpId="0" animBg="1"/>
      <p:bldP spid="4159" grpId="1" animBg="1"/>
      <p:bldP spid="4161" grpId="0" animBg="1"/>
      <p:bldP spid="4162" grpId="0" animBg="1"/>
      <p:bldP spid="4163" grpId="0" animBg="1"/>
      <p:bldP spid="4164" grpId="0" animBg="1"/>
      <p:bldP spid="4165" grpId="0" animBg="1"/>
      <p:bldP spid="4166" grpId="0" animBg="1"/>
      <p:bldP spid="4167" grpId="0" animBg="1"/>
      <p:bldP spid="4168" grpId="0" animBg="1"/>
      <p:bldP spid="4169" grpId="0" animBg="1"/>
      <p:bldP spid="4170" grpId="0" animBg="1"/>
      <p:bldP spid="4171" grpId="0" animBg="1"/>
      <p:bldP spid="4172" grpId="0" animBg="1"/>
      <p:bldP spid="4173" grpId="0"/>
      <p:bldP spid="4174" grpId="0"/>
      <p:bldP spid="4175" grpId="0" animBg="1"/>
      <p:bldP spid="4176" grpId="0" animBg="1"/>
      <p:bldP spid="4177" grpId="0" animBg="1"/>
      <p:bldP spid="4178" grpId="0" animBg="1"/>
      <p:bldP spid="4179" grpId="0" animBg="1"/>
      <p:bldP spid="4180" grpId="0" animBg="1"/>
      <p:bldP spid="4181" grpId="0" animBg="1"/>
      <p:bldP spid="4182" grpId="0" animBg="1"/>
      <p:bldP spid="4184" grpId="0"/>
      <p:bldP spid="4185" grpId="0" animBg="1"/>
    </p:bldLst>
  </p:timing>
</p:sld>
</file>

<file path=ppt/theme/theme1.xml><?xml version="1.0" encoding="utf-8"?>
<a:theme xmlns:a="http://schemas.openxmlformats.org/drawingml/2006/main" name="présentation _2006">
  <a:themeElements>
    <a:clrScheme name="présentation _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ésentation _200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ésentation _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_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_20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_20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_20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_20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_20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ésentation _2006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Words>818</Words>
  <Application>Microsoft Office PowerPoint</Application>
  <PresentationFormat>Affichage à l'écran (4:3)</PresentationFormat>
  <Paragraphs>270</Paragraphs>
  <Slides>12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présentation _2006</vt:lpstr>
      <vt:lpstr>Photo Editor Photo</vt:lpstr>
      <vt:lpstr>Clip</vt:lpstr>
      <vt:lpstr> Activités de l’équipe GCSP du Laboratoire G-SCOP  Sciences pour  la Conception, l’Optimisation et la Production  de Grenoble  UMR CNRS 5272  </vt:lpstr>
      <vt:lpstr>Sommaire</vt:lpstr>
      <vt:lpstr>GSCOP - Un laboratoire pluridisciplinaire</vt:lpstr>
      <vt:lpstr>Structuration scientifique</vt:lpstr>
      <vt:lpstr>Gestion et Conduite des Systèmes de Production (GCSP)</vt:lpstr>
      <vt:lpstr>Thèmes de recherche</vt:lpstr>
      <vt:lpstr>Activités de recherche en sûreté</vt:lpstr>
      <vt:lpstr>Activités de recherche en Maintenance</vt:lpstr>
      <vt:lpstr>Diapositive 9</vt:lpstr>
      <vt:lpstr>Développements autour du Diagnostic</vt:lpstr>
      <vt:lpstr>Evolution des travaux</vt:lpstr>
      <vt:lpstr>Perspectives de recherche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simeuabz</dc:creator>
  <cp:lastModifiedBy>simeuabz</cp:lastModifiedBy>
  <cp:revision>33</cp:revision>
  <dcterms:created xsi:type="dcterms:W3CDTF">2014-09-16T08:39:11Z</dcterms:created>
  <dcterms:modified xsi:type="dcterms:W3CDTF">2014-09-25T08:49:16Z</dcterms:modified>
</cp:coreProperties>
</file>